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22"/>
  </p:notesMasterIdLst>
  <p:handoutMasterIdLst>
    <p:handoutMasterId r:id="rId23"/>
  </p:handoutMasterIdLst>
  <p:sldIdLst>
    <p:sldId id="257" r:id="rId2"/>
    <p:sldId id="367" r:id="rId3"/>
    <p:sldId id="401" r:id="rId4"/>
    <p:sldId id="400" r:id="rId5"/>
    <p:sldId id="394" r:id="rId6"/>
    <p:sldId id="402" r:id="rId7"/>
    <p:sldId id="403" r:id="rId8"/>
    <p:sldId id="404" r:id="rId9"/>
    <p:sldId id="405" r:id="rId10"/>
    <p:sldId id="406" r:id="rId11"/>
    <p:sldId id="370" r:id="rId12"/>
    <p:sldId id="371" r:id="rId13"/>
    <p:sldId id="397" r:id="rId14"/>
    <p:sldId id="398" r:id="rId15"/>
    <p:sldId id="374" r:id="rId16"/>
    <p:sldId id="395" r:id="rId17"/>
    <p:sldId id="368" r:id="rId18"/>
    <p:sldId id="407" r:id="rId19"/>
    <p:sldId id="408" r:id="rId20"/>
    <p:sldId id="393" r:id="rId21"/>
  </p:sldIdLst>
  <p:sldSz cx="9144000" cy="6858000" type="screen4x3"/>
  <p:notesSz cx="6731000" cy="9855200"/>
  <p:defaultTextStyle>
    <a:defPPr>
      <a:defRPr lang="en-GB"/>
    </a:defPPr>
    <a:lvl1pPr algn="l" rtl="0" fontAlgn="base">
      <a:spcBef>
        <a:spcPct val="0"/>
      </a:spcBef>
      <a:spcAft>
        <a:spcPct val="0"/>
      </a:spcAft>
      <a:defRPr kern="1200">
        <a:solidFill>
          <a:schemeClr val="tx1"/>
        </a:solidFill>
        <a:latin typeface="Arial Unicode MS" pitchFamily="34" charset="-128"/>
        <a:ea typeface="+mn-ea"/>
        <a:cs typeface="Arial" charset="0"/>
      </a:defRPr>
    </a:lvl1pPr>
    <a:lvl2pPr marL="457200" algn="l" rtl="0" fontAlgn="base">
      <a:spcBef>
        <a:spcPct val="0"/>
      </a:spcBef>
      <a:spcAft>
        <a:spcPct val="0"/>
      </a:spcAft>
      <a:defRPr kern="1200">
        <a:solidFill>
          <a:schemeClr val="tx1"/>
        </a:solidFill>
        <a:latin typeface="Arial Unicode MS" pitchFamily="34" charset="-128"/>
        <a:ea typeface="+mn-ea"/>
        <a:cs typeface="Arial" charset="0"/>
      </a:defRPr>
    </a:lvl2pPr>
    <a:lvl3pPr marL="914400" algn="l" rtl="0" fontAlgn="base">
      <a:spcBef>
        <a:spcPct val="0"/>
      </a:spcBef>
      <a:spcAft>
        <a:spcPct val="0"/>
      </a:spcAft>
      <a:defRPr kern="1200">
        <a:solidFill>
          <a:schemeClr val="tx1"/>
        </a:solidFill>
        <a:latin typeface="Arial Unicode MS" pitchFamily="34" charset="-128"/>
        <a:ea typeface="+mn-ea"/>
        <a:cs typeface="Arial" charset="0"/>
      </a:defRPr>
    </a:lvl3pPr>
    <a:lvl4pPr marL="1371600" algn="l" rtl="0" fontAlgn="base">
      <a:spcBef>
        <a:spcPct val="0"/>
      </a:spcBef>
      <a:spcAft>
        <a:spcPct val="0"/>
      </a:spcAft>
      <a:defRPr kern="1200">
        <a:solidFill>
          <a:schemeClr val="tx1"/>
        </a:solidFill>
        <a:latin typeface="Arial Unicode MS" pitchFamily="34" charset="-128"/>
        <a:ea typeface="+mn-ea"/>
        <a:cs typeface="Arial" charset="0"/>
      </a:defRPr>
    </a:lvl4pPr>
    <a:lvl5pPr marL="1828800" algn="l" rtl="0" fontAlgn="base">
      <a:spcBef>
        <a:spcPct val="0"/>
      </a:spcBef>
      <a:spcAft>
        <a:spcPct val="0"/>
      </a:spcAft>
      <a:defRPr kern="1200">
        <a:solidFill>
          <a:schemeClr val="tx1"/>
        </a:solidFill>
        <a:latin typeface="Arial Unicode MS" pitchFamily="34" charset="-128"/>
        <a:ea typeface="+mn-ea"/>
        <a:cs typeface="Arial" charset="0"/>
      </a:defRPr>
    </a:lvl5pPr>
    <a:lvl6pPr marL="2286000" algn="l" defTabSz="914400" rtl="0" eaLnBrk="1" latinLnBrk="0" hangingPunct="1">
      <a:defRPr kern="1200">
        <a:solidFill>
          <a:schemeClr val="tx1"/>
        </a:solidFill>
        <a:latin typeface="Arial Unicode MS" pitchFamily="34" charset="-128"/>
        <a:ea typeface="+mn-ea"/>
        <a:cs typeface="Arial" charset="0"/>
      </a:defRPr>
    </a:lvl6pPr>
    <a:lvl7pPr marL="2743200" algn="l" defTabSz="914400" rtl="0" eaLnBrk="1" latinLnBrk="0" hangingPunct="1">
      <a:defRPr kern="1200">
        <a:solidFill>
          <a:schemeClr val="tx1"/>
        </a:solidFill>
        <a:latin typeface="Arial Unicode MS" pitchFamily="34" charset="-128"/>
        <a:ea typeface="+mn-ea"/>
        <a:cs typeface="Arial" charset="0"/>
      </a:defRPr>
    </a:lvl7pPr>
    <a:lvl8pPr marL="3200400" algn="l" defTabSz="914400" rtl="0" eaLnBrk="1" latinLnBrk="0" hangingPunct="1">
      <a:defRPr kern="1200">
        <a:solidFill>
          <a:schemeClr val="tx1"/>
        </a:solidFill>
        <a:latin typeface="Arial Unicode MS" pitchFamily="34" charset="-128"/>
        <a:ea typeface="+mn-ea"/>
        <a:cs typeface="Arial" charset="0"/>
      </a:defRPr>
    </a:lvl8pPr>
    <a:lvl9pPr marL="3657600" algn="l" defTabSz="914400" rtl="0" eaLnBrk="1" latinLnBrk="0" hangingPunct="1">
      <a:defRPr kern="1200">
        <a:solidFill>
          <a:schemeClr val="tx1"/>
        </a:solidFill>
        <a:latin typeface="Arial Unicode MS" pitchFamily="34" charset="-128"/>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CC00"/>
    <a:srgbClr val="FFFFFF"/>
    <a:srgbClr val="003399"/>
    <a:srgbClr val="FF9900"/>
    <a:srgbClr val="FF0000"/>
    <a:srgbClr val="9CAFD7"/>
    <a:srgbClr val="FFFF99"/>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88" autoAdjust="0"/>
  </p:normalViewPr>
  <p:slideViewPr>
    <p:cSldViewPr>
      <p:cViewPr>
        <p:scale>
          <a:sx n="66" d="100"/>
          <a:sy n="66" d="100"/>
        </p:scale>
        <p:origin x="1930" y="3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238" cy="4921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3175" y="0"/>
            <a:ext cx="2916238" cy="492125"/>
          </a:xfrm>
          <a:prstGeom prst="rect">
            <a:avLst/>
          </a:prstGeom>
        </p:spPr>
        <p:txBody>
          <a:bodyPr vert="horz" lIns="91440" tIns="45720" rIns="91440" bIns="45720" rtlCol="0"/>
          <a:lstStyle>
            <a:lvl1pPr algn="r">
              <a:defRPr sz="1200"/>
            </a:lvl1pPr>
          </a:lstStyle>
          <a:p>
            <a:fld id="{3899A2BE-214F-4B61-8EA6-3333B2DF8C5A}" type="datetimeFigureOut">
              <a:rPr lang="en-GB" smtClean="0"/>
              <a:pPr/>
              <a:t>02/03/2016</a:t>
            </a:fld>
            <a:endParaRPr lang="en-GB"/>
          </a:p>
        </p:txBody>
      </p:sp>
      <p:sp>
        <p:nvSpPr>
          <p:cNvPr id="4" name="Footer Placeholder 3"/>
          <p:cNvSpPr>
            <a:spLocks noGrp="1"/>
          </p:cNvSpPr>
          <p:nvPr>
            <p:ph type="ftr" sz="quarter" idx="2"/>
          </p:nvPr>
        </p:nvSpPr>
        <p:spPr>
          <a:xfrm>
            <a:off x="0" y="9361488"/>
            <a:ext cx="2916238" cy="4921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3175" y="9361488"/>
            <a:ext cx="2916238" cy="492125"/>
          </a:xfrm>
          <a:prstGeom prst="rect">
            <a:avLst/>
          </a:prstGeom>
        </p:spPr>
        <p:txBody>
          <a:bodyPr vert="horz" lIns="91440" tIns="45720" rIns="91440" bIns="45720" rtlCol="0" anchor="b"/>
          <a:lstStyle>
            <a:lvl1pPr algn="r">
              <a:defRPr sz="1200"/>
            </a:lvl1pPr>
          </a:lstStyle>
          <a:p>
            <a:fld id="{8D6211D6-AB20-45AD-A8BC-2511BD38D5AA}" type="slidenum">
              <a:rPr lang="en-GB" smtClean="0"/>
              <a:pPr/>
              <a:t>‹#›</a:t>
            </a:fld>
            <a:endParaRPr lang="en-GB"/>
          </a:p>
        </p:txBody>
      </p:sp>
    </p:spTree>
    <p:extLst>
      <p:ext uri="{BB962C8B-B14F-4D97-AF65-F5344CB8AC3E}">
        <p14:creationId xmlns:p14="http://schemas.microsoft.com/office/powerpoint/2010/main" val="140458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1623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GB"/>
          </a:p>
        </p:txBody>
      </p:sp>
      <p:sp>
        <p:nvSpPr>
          <p:cNvPr id="9219" name="Rectangle 3"/>
          <p:cNvSpPr>
            <a:spLocks noGrp="1" noChangeArrowheads="1"/>
          </p:cNvSpPr>
          <p:nvPr>
            <p:ph type="dt" idx="1"/>
          </p:nvPr>
        </p:nvSpPr>
        <p:spPr bwMode="auto">
          <a:xfrm>
            <a:off x="3813175" y="0"/>
            <a:ext cx="2916238"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GB"/>
          </a:p>
        </p:txBody>
      </p:sp>
      <p:sp>
        <p:nvSpPr>
          <p:cNvPr id="9220" name="Rectangle 4"/>
          <p:cNvSpPr>
            <a:spLocks noGrp="1" noRot="1" noChangeAspect="1" noChangeArrowheads="1" noTextEdit="1"/>
          </p:cNvSpPr>
          <p:nvPr>
            <p:ph type="sldImg" idx="2"/>
          </p:nvPr>
        </p:nvSpPr>
        <p:spPr bwMode="auto">
          <a:xfrm>
            <a:off x="901700" y="739775"/>
            <a:ext cx="4927600" cy="36957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73100" y="4681538"/>
            <a:ext cx="5384800" cy="4433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222" name="Rectangle 6"/>
          <p:cNvSpPr>
            <a:spLocks noGrp="1" noChangeArrowheads="1"/>
          </p:cNvSpPr>
          <p:nvPr>
            <p:ph type="ftr" sz="quarter" idx="4"/>
          </p:nvPr>
        </p:nvSpPr>
        <p:spPr bwMode="auto">
          <a:xfrm>
            <a:off x="0" y="9361488"/>
            <a:ext cx="291623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GB"/>
          </a:p>
        </p:txBody>
      </p:sp>
      <p:sp>
        <p:nvSpPr>
          <p:cNvPr id="9223" name="Rectangle 7"/>
          <p:cNvSpPr>
            <a:spLocks noGrp="1" noChangeArrowheads="1"/>
          </p:cNvSpPr>
          <p:nvPr>
            <p:ph type="sldNum" sz="quarter" idx="5"/>
          </p:nvPr>
        </p:nvSpPr>
        <p:spPr bwMode="auto">
          <a:xfrm>
            <a:off x="3813175" y="9361488"/>
            <a:ext cx="2916238"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E750030-D880-44C8-902C-6A6B92F6964C}" type="slidenum">
              <a:rPr lang="en-GB"/>
              <a:pPr/>
              <a:t>‹#›</a:t>
            </a:fld>
            <a:endParaRPr lang="en-GB"/>
          </a:p>
        </p:txBody>
      </p:sp>
    </p:spTree>
    <p:extLst>
      <p:ext uri="{BB962C8B-B14F-4D97-AF65-F5344CB8AC3E}">
        <p14:creationId xmlns:p14="http://schemas.microsoft.com/office/powerpoint/2010/main" val="27046971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a:t>
            </a:fld>
            <a:endParaRPr lang="en-GB"/>
          </a:p>
        </p:txBody>
      </p:sp>
    </p:spTree>
    <p:extLst>
      <p:ext uri="{BB962C8B-B14F-4D97-AF65-F5344CB8AC3E}">
        <p14:creationId xmlns:p14="http://schemas.microsoft.com/office/powerpoint/2010/main" val="1794427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14</a:t>
            </a:fld>
            <a:endParaRPr lang="en-GB"/>
          </a:p>
        </p:txBody>
      </p:sp>
    </p:spTree>
    <p:extLst>
      <p:ext uri="{BB962C8B-B14F-4D97-AF65-F5344CB8AC3E}">
        <p14:creationId xmlns:p14="http://schemas.microsoft.com/office/powerpoint/2010/main" val="3121002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15</a:t>
            </a:fld>
            <a:endParaRPr lang="en-GB"/>
          </a:p>
        </p:txBody>
      </p:sp>
    </p:spTree>
    <p:extLst>
      <p:ext uri="{BB962C8B-B14F-4D97-AF65-F5344CB8AC3E}">
        <p14:creationId xmlns:p14="http://schemas.microsoft.com/office/powerpoint/2010/main" val="131219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16</a:t>
            </a:fld>
            <a:endParaRPr lang="en-GB"/>
          </a:p>
        </p:txBody>
      </p:sp>
    </p:spTree>
    <p:extLst>
      <p:ext uri="{BB962C8B-B14F-4D97-AF65-F5344CB8AC3E}">
        <p14:creationId xmlns:p14="http://schemas.microsoft.com/office/powerpoint/2010/main" val="3406347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17</a:t>
            </a:fld>
            <a:endParaRPr lang="en-GB"/>
          </a:p>
        </p:txBody>
      </p:sp>
    </p:spTree>
    <p:extLst>
      <p:ext uri="{BB962C8B-B14F-4D97-AF65-F5344CB8AC3E}">
        <p14:creationId xmlns:p14="http://schemas.microsoft.com/office/powerpoint/2010/main" val="2321746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20</a:t>
            </a:fld>
            <a:endParaRPr lang="en-GB"/>
          </a:p>
        </p:txBody>
      </p:sp>
    </p:spTree>
    <p:extLst>
      <p:ext uri="{BB962C8B-B14F-4D97-AF65-F5344CB8AC3E}">
        <p14:creationId xmlns:p14="http://schemas.microsoft.com/office/powerpoint/2010/main" val="394527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2</a:t>
            </a:fld>
            <a:endParaRPr lang="en-GB"/>
          </a:p>
        </p:txBody>
      </p:sp>
    </p:spTree>
    <p:extLst>
      <p:ext uri="{BB962C8B-B14F-4D97-AF65-F5344CB8AC3E}">
        <p14:creationId xmlns:p14="http://schemas.microsoft.com/office/powerpoint/2010/main" val="4190534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7160" indent="0">
              <a:buNone/>
            </a:pPr>
            <a:r>
              <a:rPr lang="en-CA" sz="1200" b="1" dirty="0" err="1" smtClean="0">
                <a:solidFill>
                  <a:schemeClr val="bg1"/>
                </a:solidFill>
              </a:rPr>
              <a:t>Meteology</a:t>
            </a:r>
            <a:r>
              <a:rPr lang="en-CA" sz="1200" b="1" dirty="0" smtClean="0">
                <a:solidFill>
                  <a:schemeClr val="bg1"/>
                </a:solidFill>
              </a:rPr>
              <a:t> ,</a:t>
            </a:r>
            <a:r>
              <a:rPr lang="en-CA" sz="1200" b="1" baseline="0" dirty="0" smtClean="0">
                <a:solidFill>
                  <a:schemeClr val="bg1"/>
                </a:solidFill>
              </a:rPr>
              <a:t> telecommunications, phone signals, ATMs , GPS signals, search and rescue operations, access to remote areas; crop monitoring, disaster relief</a:t>
            </a:r>
            <a:r>
              <a:rPr lang="en-CA" sz="1200" b="1" dirty="0" smtClean="0">
                <a:solidFill>
                  <a:schemeClr val="bg1"/>
                </a:solidFill>
              </a:rPr>
              <a:t/>
            </a:r>
            <a:br>
              <a:rPr lang="en-CA" sz="1200" b="1" dirty="0" smtClean="0">
                <a:solidFill>
                  <a:schemeClr val="bg1"/>
                </a:solidFill>
              </a:rPr>
            </a:br>
            <a:r>
              <a:rPr lang="en-CA" sz="1200" b="1" dirty="0" smtClean="0">
                <a:solidFill>
                  <a:schemeClr val="bg1"/>
                </a:solidFill>
              </a:rPr>
              <a:t/>
            </a:r>
            <a:br>
              <a:rPr lang="en-CA" sz="1200" b="1" dirty="0" smtClean="0">
                <a:solidFill>
                  <a:schemeClr val="bg1"/>
                </a:solidFill>
              </a:rPr>
            </a:br>
            <a:r>
              <a:rPr lang="en-CA" sz="1200" b="1" dirty="0" smtClean="0">
                <a:solidFill>
                  <a:schemeClr val="bg1"/>
                </a:solidFill>
              </a:rPr>
              <a:t>Intelligence, surveillance, reconnaissance </a:t>
            </a:r>
            <a:r>
              <a:rPr lang="en-CA" sz="1200" dirty="0" smtClean="0">
                <a:solidFill>
                  <a:schemeClr val="bg1"/>
                </a:solidFill>
              </a:rPr>
              <a:t/>
            </a:r>
            <a:br>
              <a:rPr lang="en-CA" sz="1200" dirty="0" smtClean="0">
                <a:solidFill>
                  <a:schemeClr val="bg1"/>
                </a:solidFill>
              </a:rPr>
            </a:br>
            <a:r>
              <a:rPr lang="en-CA" sz="1200" dirty="0" smtClean="0">
                <a:solidFill>
                  <a:schemeClr val="bg1"/>
                </a:solidFill>
              </a:rPr>
              <a:t/>
            </a:r>
            <a:br>
              <a:rPr lang="en-CA" sz="1200" dirty="0" smtClean="0">
                <a:solidFill>
                  <a:schemeClr val="bg1"/>
                </a:solidFill>
              </a:rPr>
            </a:br>
            <a:r>
              <a:rPr lang="en-CA" sz="1200" dirty="0" smtClean="0">
                <a:solidFill>
                  <a:schemeClr val="bg1"/>
                </a:solidFill>
              </a:rPr>
              <a:t>missile warning,</a:t>
            </a:r>
            <a:r>
              <a:rPr lang="en-CA" sz="1200" baseline="0" dirty="0" smtClean="0">
                <a:solidFill>
                  <a:schemeClr val="bg1"/>
                </a:solidFill>
              </a:rPr>
              <a:t> missile defence; </a:t>
            </a:r>
          </a:p>
          <a:p>
            <a:pPr marL="137160" indent="0">
              <a:buNone/>
            </a:pPr>
            <a:r>
              <a:rPr lang="en-CA" sz="1200" baseline="0" dirty="0" smtClean="0">
                <a:solidFill>
                  <a:schemeClr val="bg1"/>
                </a:solidFill>
              </a:rPr>
              <a:t>Military use to collect intelligence, national verification means; remote sensing of terrain and objects</a:t>
            </a:r>
          </a:p>
          <a:p>
            <a:pPr marL="308610" indent="-171450">
              <a:buFontTx/>
              <a:buChar char="-"/>
            </a:pPr>
            <a:r>
              <a:rPr lang="en-CA" sz="1200" baseline="0" dirty="0" smtClean="0">
                <a:solidFill>
                  <a:schemeClr val="bg1"/>
                </a:solidFill>
              </a:rPr>
              <a:t>targeting, support ground/aerial movements, weather forecasting </a:t>
            </a:r>
            <a:r>
              <a:rPr lang="en-CA" sz="1200" dirty="0" smtClean="0">
                <a:solidFill>
                  <a:schemeClr val="bg1"/>
                </a:solidFill>
              </a:rPr>
              <a:t/>
            </a:r>
            <a:br>
              <a:rPr lang="en-CA" sz="1200" dirty="0" smtClean="0">
                <a:solidFill>
                  <a:schemeClr val="bg1"/>
                </a:solidFill>
              </a:rPr>
            </a:br>
            <a:endParaRPr lang="en-CA" sz="1200" dirty="0" smtClean="0">
              <a:solidFill>
                <a:schemeClr val="bg1"/>
              </a:solidFill>
            </a:endParaRPr>
          </a:p>
          <a:p>
            <a:pPr marL="137160" indent="0">
              <a:buNone/>
            </a:pPr>
            <a:r>
              <a:rPr lang="en-CA" sz="1200" b="1" dirty="0" smtClean="0">
                <a:solidFill>
                  <a:schemeClr val="bg1"/>
                </a:solidFill>
              </a:rPr>
              <a:t>• Satellite communications </a:t>
            </a:r>
            <a:br>
              <a:rPr lang="en-CA" sz="1200" b="1" dirty="0" smtClean="0">
                <a:solidFill>
                  <a:schemeClr val="bg1"/>
                </a:solidFill>
              </a:rPr>
            </a:br>
            <a:r>
              <a:rPr lang="en-CA" sz="1200" b="0" dirty="0" smtClean="0">
                <a:solidFill>
                  <a:schemeClr val="bg1"/>
                </a:solidFill>
              </a:rPr>
              <a:t/>
            </a:r>
            <a:br>
              <a:rPr lang="en-CA" sz="1200" b="0" dirty="0" smtClean="0">
                <a:solidFill>
                  <a:schemeClr val="bg1"/>
                </a:solidFill>
              </a:rPr>
            </a:br>
            <a:r>
              <a:rPr lang="en-CA" sz="1200" b="0" dirty="0" smtClean="0">
                <a:solidFill>
                  <a:schemeClr val="bg1"/>
                </a:solidFill>
              </a:rPr>
              <a:t>-relay communications</a:t>
            </a:r>
            <a:endParaRPr lang="en-CA" sz="1200" b="1" dirty="0" smtClean="0">
              <a:solidFill>
                <a:schemeClr val="bg1"/>
              </a:solidFill>
            </a:endParaRPr>
          </a:p>
          <a:p>
            <a:pPr marL="137160" indent="0">
              <a:buNone/>
            </a:pPr>
            <a:r>
              <a:rPr lang="en-CA" sz="1200" dirty="0" smtClean="0">
                <a:solidFill>
                  <a:schemeClr val="bg1"/>
                </a:solidFill>
              </a:rPr>
              <a:t>• </a:t>
            </a:r>
            <a:r>
              <a:rPr lang="en-CA" sz="1200" b="1" dirty="0" smtClean="0">
                <a:solidFill>
                  <a:schemeClr val="bg1"/>
                </a:solidFill>
              </a:rPr>
              <a:t>Global Navigation Satellite Systems (GNSS)</a:t>
            </a:r>
            <a:br>
              <a:rPr lang="en-CA" sz="1200" b="1" dirty="0" smtClean="0">
                <a:solidFill>
                  <a:schemeClr val="bg1"/>
                </a:solidFill>
              </a:rPr>
            </a:br>
            <a:r>
              <a:rPr lang="en-CA" sz="1200" b="1" dirty="0" smtClean="0">
                <a:solidFill>
                  <a:schemeClr val="bg1"/>
                </a:solidFill>
              </a:rPr>
              <a:t>- </a:t>
            </a:r>
            <a:r>
              <a:rPr lang="en-CA" sz="1200" b="0" dirty="0" smtClean="0">
                <a:solidFill>
                  <a:schemeClr val="bg1"/>
                </a:solidFill>
              </a:rPr>
              <a:t>air</a:t>
            </a:r>
            <a:r>
              <a:rPr lang="en-CA" sz="1200" b="0" baseline="0" dirty="0" smtClean="0">
                <a:solidFill>
                  <a:schemeClr val="bg1"/>
                </a:solidFill>
              </a:rPr>
              <a:t> traffic, command and control of armed forces; targeting and tracking; </a:t>
            </a:r>
            <a:r>
              <a:rPr lang="en-CA" sz="1200" b="1" dirty="0" smtClean="0">
                <a:solidFill>
                  <a:schemeClr val="bg1"/>
                </a:solidFill>
              </a:rPr>
              <a:t/>
            </a:r>
            <a:br>
              <a:rPr lang="en-CA" sz="1200" b="1" dirty="0" smtClean="0">
                <a:solidFill>
                  <a:schemeClr val="bg1"/>
                </a:solidFill>
              </a:rPr>
            </a:br>
            <a:endParaRPr lang="en-CA" sz="1200" b="1" dirty="0" smtClean="0">
              <a:solidFill>
                <a:schemeClr val="bg1"/>
              </a:solidFill>
            </a:endParaRPr>
          </a:p>
          <a:p>
            <a:pPr marL="137160" indent="0">
              <a:buNone/>
            </a:pPr>
            <a:r>
              <a:rPr lang="en-CA" sz="1200" dirty="0" smtClean="0">
                <a:solidFill>
                  <a:schemeClr val="bg1"/>
                </a:solidFill>
              </a:rPr>
              <a:t>• </a:t>
            </a:r>
            <a:r>
              <a:rPr lang="en-CA" sz="1200" b="1" dirty="0" smtClean="0">
                <a:solidFill>
                  <a:schemeClr val="bg1"/>
                </a:solidFill>
              </a:rPr>
              <a:t>Space Situational Awareness (SSA)</a:t>
            </a:r>
            <a:br>
              <a:rPr lang="en-CA" sz="1200" b="1" dirty="0" smtClean="0">
                <a:solidFill>
                  <a:schemeClr val="bg1"/>
                </a:solidFill>
              </a:rPr>
            </a:br>
            <a:r>
              <a:rPr lang="en-CA" sz="1200" b="0" dirty="0" smtClean="0">
                <a:solidFill>
                  <a:schemeClr val="bg1"/>
                </a:solidFill>
              </a:rPr>
              <a:t>-</a:t>
            </a:r>
            <a:r>
              <a:rPr lang="en-CA" sz="1200" b="0" baseline="0" dirty="0" smtClean="0">
                <a:solidFill>
                  <a:schemeClr val="bg1"/>
                </a:solidFill>
              </a:rPr>
              <a:t> vital info on movement of satellites and space objects; ensure safe operation in space in launch, orbiting (and re-entry)</a:t>
            </a:r>
            <a:r>
              <a:rPr lang="en-CA" sz="1200" b="1" dirty="0" smtClean="0">
                <a:solidFill>
                  <a:schemeClr val="bg1"/>
                </a:solidFill>
              </a:rPr>
              <a:t/>
            </a:r>
            <a:br>
              <a:rPr lang="en-CA" sz="1200" b="1" dirty="0" smtClean="0">
                <a:solidFill>
                  <a:schemeClr val="bg1"/>
                </a:solidFill>
              </a:rPr>
            </a:br>
            <a:endParaRPr lang="en-CA" sz="1200" b="1" dirty="0" smtClean="0">
              <a:solidFill>
                <a:schemeClr val="bg1"/>
              </a:solidFill>
            </a:endParaRPr>
          </a:p>
          <a:p>
            <a:pPr marL="137160" indent="0">
              <a:buNone/>
            </a:pPr>
            <a:r>
              <a:rPr lang="en-CA" sz="1200" dirty="0" smtClean="0">
                <a:solidFill>
                  <a:schemeClr val="bg1"/>
                </a:solidFill>
              </a:rPr>
              <a:t>• Protection of space assets</a:t>
            </a:r>
            <a:endParaRPr lang="en-CA" sz="1200" dirty="0"/>
          </a:p>
        </p:txBody>
      </p:sp>
      <p:sp>
        <p:nvSpPr>
          <p:cNvPr id="4" name="Slide Number Placeholder 3"/>
          <p:cNvSpPr>
            <a:spLocks noGrp="1"/>
          </p:cNvSpPr>
          <p:nvPr>
            <p:ph type="sldNum" sz="quarter" idx="10"/>
          </p:nvPr>
        </p:nvSpPr>
        <p:spPr/>
        <p:txBody>
          <a:bodyPr/>
          <a:lstStyle/>
          <a:p>
            <a:fld id="{2E750030-D880-44C8-902C-6A6B92F6964C}" type="slidenum">
              <a:rPr lang="en-GB" smtClean="0"/>
              <a:pPr/>
              <a:t>3</a:t>
            </a:fld>
            <a:endParaRPr lang="en-GB"/>
          </a:p>
        </p:txBody>
      </p:sp>
    </p:spTree>
    <p:extLst>
      <p:ext uri="{BB962C8B-B14F-4D97-AF65-F5344CB8AC3E}">
        <p14:creationId xmlns:p14="http://schemas.microsoft.com/office/powerpoint/2010/main" val="1561754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5</a:t>
            </a:fld>
            <a:endParaRPr lang="en-GB"/>
          </a:p>
        </p:txBody>
      </p:sp>
    </p:spTree>
    <p:extLst>
      <p:ext uri="{BB962C8B-B14F-4D97-AF65-F5344CB8AC3E}">
        <p14:creationId xmlns:p14="http://schemas.microsoft.com/office/powerpoint/2010/main" val="3015184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7</a:t>
            </a:fld>
            <a:endParaRPr lang="en-GB"/>
          </a:p>
        </p:txBody>
      </p:sp>
    </p:spTree>
    <p:extLst>
      <p:ext uri="{BB962C8B-B14F-4D97-AF65-F5344CB8AC3E}">
        <p14:creationId xmlns:p14="http://schemas.microsoft.com/office/powerpoint/2010/main" val="1961209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solidFill>
                  <a:schemeClr val="tx1">
                    <a:lumMod val="10000"/>
                  </a:schemeClr>
                </a:solidFill>
                <a:latin typeface="Book Antiqua" panose="02040602050305030304" pitchFamily="18" charset="0"/>
              </a:rPr>
              <a:t>opposed to any “concepts, proposals and legal regimes” which restrict right to conduct military operations in space </a:t>
            </a:r>
            <a:r>
              <a:rPr lang="en-GB" sz="1600" dirty="0" smtClean="0">
                <a:solidFill>
                  <a:schemeClr val="tx1">
                    <a:lumMod val="10000"/>
                  </a:schemeClr>
                </a:solidFill>
                <a:latin typeface="Book Antiqua" panose="02040602050305030304" pitchFamily="18" charset="0"/>
              </a:rPr>
              <a:t/>
            </a:r>
            <a:br>
              <a:rPr lang="en-GB" sz="1600" dirty="0" smtClean="0">
                <a:solidFill>
                  <a:schemeClr val="tx1">
                    <a:lumMod val="10000"/>
                  </a:schemeClr>
                </a:solidFill>
                <a:latin typeface="Book Antiqua" panose="02040602050305030304" pitchFamily="18" charset="0"/>
              </a:rPr>
            </a:br>
            <a:endParaRPr lang="en-GB" dirty="0"/>
          </a:p>
        </p:txBody>
      </p:sp>
      <p:sp>
        <p:nvSpPr>
          <p:cNvPr id="4" name="Slide Number Placeholder 3"/>
          <p:cNvSpPr>
            <a:spLocks noGrp="1"/>
          </p:cNvSpPr>
          <p:nvPr>
            <p:ph type="sldNum" sz="quarter" idx="10"/>
          </p:nvPr>
        </p:nvSpPr>
        <p:spPr/>
        <p:txBody>
          <a:bodyPr/>
          <a:lstStyle/>
          <a:p>
            <a:fld id="{2E750030-D880-44C8-902C-6A6B92F6964C}" type="slidenum">
              <a:rPr lang="en-GB" smtClean="0"/>
              <a:pPr/>
              <a:t>8</a:t>
            </a:fld>
            <a:endParaRPr lang="en-GB"/>
          </a:p>
        </p:txBody>
      </p:sp>
    </p:spTree>
    <p:extLst>
      <p:ext uri="{BB962C8B-B14F-4D97-AF65-F5344CB8AC3E}">
        <p14:creationId xmlns:p14="http://schemas.microsoft.com/office/powerpoint/2010/main" val="2385481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11</a:t>
            </a:fld>
            <a:endParaRPr lang="en-GB"/>
          </a:p>
        </p:txBody>
      </p:sp>
    </p:spTree>
    <p:extLst>
      <p:ext uri="{BB962C8B-B14F-4D97-AF65-F5344CB8AC3E}">
        <p14:creationId xmlns:p14="http://schemas.microsoft.com/office/powerpoint/2010/main" val="175165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E750030-D880-44C8-902C-6A6B92F6964C}" type="slidenum">
              <a:rPr lang="en-GB" smtClean="0"/>
              <a:pPr/>
              <a:t>12</a:t>
            </a:fld>
            <a:endParaRPr lang="en-GB"/>
          </a:p>
        </p:txBody>
      </p:sp>
    </p:spTree>
    <p:extLst>
      <p:ext uri="{BB962C8B-B14F-4D97-AF65-F5344CB8AC3E}">
        <p14:creationId xmlns:p14="http://schemas.microsoft.com/office/powerpoint/2010/main" val="3256969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E750030-D880-44C8-902C-6A6B92F6964C}" type="slidenum">
              <a:rPr lang="en-GB" smtClean="0"/>
              <a:pPr/>
              <a:t>13</a:t>
            </a:fld>
            <a:endParaRPr lang="en-GB"/>
          </a:p>
        </p:txBody>
      </p:sp>
    </p:spTree>
    <p:extLst>
      <p:ext uri="{BB962C8B-B14F-4D97-AF65-F5344CB8AC3E}">
        <p14:creationId xmlns:p14="http://schemas.microsoft.com/office/powerpoint/2010/main" val="230849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4146" name="Group 2"/>
          <p:cNvGrpSpPr>
            <a:grpSpLocks/>
          </p:cNvGrpSpPr>
          <p:nvPr/>
        </p:nvGrpSpPr>
        <p:grpSpPr bwMode="auto">
          <a:xfrm>
            <a:off x="4716463" y="5345113"/>
            <a:ext cx="4427537" cy="1512887"/>
            <a:chOff x="2971" y="3367"/>
            <a:chExt cx="2789" cy="953"/>
          </a:xfrm>
        </p:grpSpPr>
        <p:sp>
          <p:nvSpPr>
            <p:cNvPr id="13414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GB"/>
            </a:p>
          </p:txBody>
        </p:sp>
        <p:sp>
          <p:nvSpPr>
            <p:cNvPr id="13414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4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5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6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sp>
          <p:nvSpPr>
            <p:cNvPr id="13416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p>
          </p:txBody>
        </p:sp>
      </p:grpSp>
      <p:sp>
        <p:nvSpPr>
          <p:cNvPr id="134162"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GB"/>
              <a:t>Click to edit Master title style</a:t>
            </a:r>
          </a:p>
        </p:txBody>
      </p:sp>
      <p:sp>
        <p:nvSpPr>
          <p:cNvPr id="13416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GB"/>
              <a:t>Click to edit Master subtitle style</a:t>
            </a:r>
          </a:p>
        </p:txBody>
      </p:sp>
      <p:sp>
        <p:nvSpPr>
          <p:cNvPr id="134164" name="Rectangle 20"/>
          <p:cNvSpPr>
            <a:spLocks noGrp="1" noChangeArrowheads="1"/>
          </p:cNvSpPr>
          <p:nvPr>
            <p:ph type="dt" sz="quarter" idx="2"/>
          </p:nvPr>
        </p:nvSpPr>
        <p:spPr/>
        <p:txBody>
          <a:bodyPr/>
          <a:lstStyle>
            <a:lvl1pPr>
              <a:defRPr/>
            </a:lvl1pPr>
          </a:lstStyle>
          <a:p>
            <a:endParaRPr lang="en-GB"/>
          </a:p>
        </p:txBody>
      </p:sp>
      <p:sp>
        <p:nvSpPr>
          <p:cNvPr id="134165" name="Rectangle 21"/>
          <p:cNvSpPr>
            <a:spLocks noGrp="1" noChangeArrowheads="1"/>
          </p:cNvSpPr>
          <p:nvPr>
            <p:ph type="ftr" sz="quarter" idx="3"/>
          </p:nvPr>
        </p:nvSpPr>
        <p:spPr/>
        <p:txBody>
          <a:bodyPr/>
          <a:lstStyle>
            <a:lvl1pPr>
              <a:defRPr/>
            </a:lvl1pPr>
          </a:lstStyle>
          <a:p>
            <a:endParaRPr lang="en-GB"/>
          </a:p>
        </p:txBody>
      </p:sp>
      <p:sp>
        <p:nvSpPr>
          <p:cNvPr id="134166" name="Rectangle 22"/>
          <p:cNvSpPr>
            <a:spLocks noGrp="1" noChangeArrowheads="1"/>
          </p:cNvSpPr>
          <p:nvPr>
            <p:ph type="sldNum" sz="quarter" idx="4"/>
          </p:nvPr>
        </p:nvSpPr>
        <p:spPr/>
        <p:txBody>
          <a:bodyPr/>
          <a:lstStyle>
            <a:lvl1pPr>
              <a:defRPr/>
            </a:lvl1pPr>
          </a:lstStyle>
          <a:p>
            <a:fld id="{AF18CE09-FDE1-4FEC-A61B-76C8EE318977}" type="slidenum">
              <a:rPr lang="en-GB"/>
              <a:pPr/>
              <a:t>‹#›</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4162"/>
                                        </p:tgtEl>
                                        <p:attrNameLst>
                                          <p:attrName>style.visibility</p:attrName>
                                        </p:attrNameLst>
                                      </p:cBhvr>
                                      <p:to>
                                        <p:strVal val="visible"/>
                                      </p:to>
                                    </p:set>
                                    <p:animEffect transition="in" filter="fade">
                                      <p:cBhvr>
                                        <p:cTn id="7" dur="2000"/>
                                        <p:tgtEl>
                                          <p:spTgt spid="1341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4163">
                                            <p:txEl>
                                              <p:pRg st="0" end="0"/>
                                            </p:txEl>
                                          </p:spTgt>
                                        </p:tgtEl>
                                        <p:attrNameLst>
                                          <p:attrName>style.visibility</p:attrName>
                                        </p:attrNameLst>
                                      </p:cBhvr>
                                      <p:to>
                                        <p:strVal val="visible"/>
                                      </p:to>
                                    </p:set>
                                    <p:animEffect transition="in" filter="fade">
                                      <p:cBhvr>
                                        <p:cTn id="12" dur="2000"/>
                                        <p:tgtEl>
                                          <p:spTgt spid="1341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62" grpId="0"/>
      <p:bldP spid="134163" grpId="0" build="p">
        <p:tmplLst>
          <p:tmpl lvl="1">
            <p:tnLst>
              <p:par>
                <p:cTn presetID="10" presetClass="entr" presetSubtype="0" fill="hold" nodeType="clickEffect">
                  <p:stCondLst>
                    <p:cond delay="0"/>
                  </p:stCondLst>
                  <p:childTnLst>
                    <p:set>
                      <p:cBhvr>
                        <p:cTn dur="1" fill="hold">
                          <p:stCondLst>
                            <p:cond delay="0"/>
                          </p:stCondLst>
                        </p:cTn>
                        <p:tgtEl>
                          <p:spTgt spid="134163"/>
                        </p:tgtEl>
                        <p:attrNameLst>
                          <p:attrName>style.visibility</p:attrName>
                        </p:attrNameLst>
                      </p:cBhvr>
                      <p:to>
                        <p:strVal val="visible"/>
                      </p:to>
                    </p:set>
                    <p:animEffect transition="in" filter="fade">
                      <p:cBhvr>
                        <p:cTn dur="2000"/>
                        <p:tgtEl>
                          <p:spTgt spid="13416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C1262A7-30EB-467C-A81E-A8AE3E457865}"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8C039FB-10D1-41DF-9352-A56284A8DBD5}"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457200" y="1600200"/>
            <a:ext cx="4038600" cy="4530725"/>
          </a:xfrm>
        </p:spPr>
        <p:txBody>
          <a:bodyPr/>
          <a:lstStyle/>
          <a:p>
            <a:endParaRPr lang="en-GB"/>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A7402252-D865-48BC-B371-EAD7A1348606}"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F8F0452-6CF3-4B28-9F27-3B8F1B76ABF5}" type="slidenum">
              <a:rPr lang="en-GB"/>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607F162-499B-4F80-A5B4-AEF210EDC308}"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9E971E9-84BF-4FFC-83FF-8253619A886A}"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AE20A1C2-EF62-49ED-8684-4E06834F338C}"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341771E-E5BD-4F74-AAE3-F0516878C19A}"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96C25343-66E5-4C4F-9BCF-C644145416A7}"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5758C7D-B5DB-4167-9939-CA13CAE73EBC}"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4A8A3972-F059-4371-92C5-7E2045A7A2FF}"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grpSp>
        <p:nvGrpSpPr>
          <p:cNvPr id="133122" name="Group 2"/>
          <p:cNvGrpSpPr>
            <a:grpSpLocks/>
          </p:cNvGrpSpPr>
          <p:nvPr/>
        </p:nvGrpSpPr>
        <p:grpSpPr bwMode="auto">
          <a:xfrm>
            <a:off x="4716463" y="5345113"/>
            <a:ext cx="4427537" cy="1512887"/>
            <a:chOff x="2971" y="3367"/>
            <a:chExt cx="2789" cy="953"/>
          </a:xfrm>
        </p:grpSpPr>
        <p:sp>
          <p:nvSpPr>
            <p:cNvPr id="133123"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4"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5"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6"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7"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8"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29"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0"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1"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2"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3"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4"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5"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6"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sp>
          <p:nvSpPr>
            <p:cNvPr id="133137"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endParaRPr lang="en-GB">
                <a:latin typeface="Book Antiqua" panose="02040602050305030304" pitchFamily="18" charset="0"/>
              </a:endParaRPr>
            </a:p>
          </p:txBody>
        </p:sp>
      </p:grpSp>
      <p:sp>
        <p:nvSpPr>
          <p:cNvPr id="133138"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GB" smtClean="0"/>
              <a:t>Click to edit Master title style</a:t>
            </a:r>
          </a:p>
        </p:txBody>
      </p:sp>
      <p:sp>
        <p:nvSpPr>
          <p:cNvPr id="133139"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Book Antiqua" panose="02040602050305030304" pitchFamily="18" charset="0"/>
              </a:defRPr>
            </a:lvl1pPr>
          </a:lstStyle>
          <a:p>
            <a:endParaRPr lang="en-GB"/>
          </a:p>
        </p:txBody>
      </p:sp>
      <p:sp>
        <p:nvSpPr>
          <p:cNvPr id="133140"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Book Antiqua" panose="02040602050305030304" pitchFamily="18" charset="0"/>
              </a:defRPr>
            </a:lvl1pPr>
          </a:lstStyle>
          <a:p>
            <a:endParaRPr lang="en-GB"/>
          </a:p>
        </p:txBody>
      </p:sp>
      <p:sp>
        <p:nvSpPr>
          <p:cNvPr id="133141"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Book Antiqua" panose="02040602050305030304" pitchFamily="18" charset="0"/>
              </a:defRPr>
            </a:lvl1pPr>
          </a:lstStyle>
          <a:p>
            <a:fld id="{2E2EC110-D09F-4A1E-96EC-CB0D33E08236}" type="slidenum">
              <a:rPr lang="en-GB" smtClean="0"/>
              <a:pPr/>
              <a:t>‹#›</a:t>
            </a:fld>
            <a:endParaRPr lang="en-GB"/>
          </a:p>
        </p:txBody>
      </p:sp>
      <p:sp>
        <p:nvSpPr>
          <p:cNvPr id="133142"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Book Antiqua" panose="02040602050305030304" pitchFamily="18" charset="0"/>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Book Antiqua" panose="02040602050305030304" pitchFamily="18" charset="0"/>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Book Antiqua" panose="02040602050305030304" pitchFamily="18" charset="0"/>
          <a:cs typeface="+mn-cs"/>
        </a:defRPr>
      </a:lvl2pPr>
      <a:lvl3pPr marL="1143000" indent="-228600" algn="l" rtl="0" fontAlgn="base">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Book Antiqua" panose="02040602050305030304" pitchFamily="18" charset="0"/>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Book Antiqua" panose="02040602050305030304" pitchFamily="18" charset="0"/>
          <a:cs typeface="+mn-cs"/>
        </a:defRPr>
      </a:lvl4pPr>
      <a:lvl5pPr marL="20574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Book Antiqua" panose="02040602050305030304" pitchFamily="18" charset="0"/>
          <a:cs typeface="+mn-cs"/>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80905" y="1440120"/>
            <a:ext cx="9072239" cy="2369880"/>
          </a:xfrm>
          <a:prstGeom prst="rect">
            <a:avLst/>
          </a:prstGeom>
          <a:noFill/>
          <a:ln w="9525">
            <a:noFill/>
            <a:miter lim="800000"/>
            <a:headEnd/>
            <a:tailEnd/>
          </a:ln>
          <a:effectLst/>
        </p:spPr>
        <p:txBody>
          <a:bodyPr wrap="square">
            <a:spAutoFit/>
          </a:bodyPr>
          <a:lstStyle/>
          <a:p>
            <a:pPr algn="ctr"/>
            <a:r>
              <a:rPr lang="en-GB" sz="2800" b="1" i="1" dirty="0">
                <a:latin typeface="Book Antiqua" panose="02040602050305030304" pitchFamily="18" charset="0"/>
              </a:rPr>
              <a:t>Solidifying the Rule of Law in the Final </a:t>
            </a:r>
            <a:r>
              <a:rPr lang="en-GB" sz="2800" b="1" i="1" dirty="0" smtClean="0">
                <a:latin typeface="Book Antiqua" panose="02040602050305030304" pitchFamily="18" charset="0"/>
              </a:rPr>
              <a:t>Frontier: </a:t>
            </a:r>
            <a:br>
              <a:rPr lang="en-GB" sz="2800" b="1" i="1" dirty="0" smtClean="0">
                <a:latin typeface="Book Antiqua" panose="02040602050305030304" pitchFamily="18" charset="0"/>
              </a:rPr>
            </a:br>
            <a:r>
              <a:rPr lang="en-GB" sz="4000" b="1" i="1" dirty="0" smtClean="0">
                <a:latin typeface="Book Antiqua" panose="02040602050305030304" pitchFamily="18" charset="0"/>
              </a:rPr>
              <a:t>A </a:t>
            </a:r>
            <a:r>
              <a:rPr lang="en-GB" sz="4000" b="1" i="1" dirty="0">
                <a:latin typeface="Book Antiqua" panose="02040602050305030304" pitchFamily="18" charset="0"/>
              </a:rPr>
              <a:t>Manual </a:t>
            </a:r>
            <a:r>
              <a:rPr lang="en-GB" sz="4000" b="1" i="1" dirty="0" smtClean="0">
                <a:latin typeface="Book Antiqua" panose="02040602050305030304" pitchFamily="18" charset="0"/>
              </a:rPr>
              <a:t/>
            </a:r>
            <a:br>
              <a:rPr lang="en-GB" sz="4000" b="1" i="1" dirty="0" smtClean="0">
                <a:latin typeface="Book Antiqua" panose="02040602050305030304" pitchFamily="18" charset="0"/>
              </a:rPr>
            </a:br>
            <a:r>
              <a:rPr lang="en-GB" sz="4000" b="1" i="1" dirty="0" smtClean="0">
                <a:latin typeface="Book Antiqua" panose="02040602050305030304" pitchFamily="18" charset="0"/>
              </a:rPr>
              <a:t>on International Law Applicable to </a:t>
            </a:r>
          </a:p>
          <a:p>
            <a:pPr algn="ctr"/>
            <a:r>
              <a:rPr lang="en-GB" sz="4000" b="1" i="1" dirty="0" smtClean="0">
                <a:latin typeface="Book Antiqua" panose="02040602050305030304" pitchFamily="18" charset="0"/>
              </a:rPr>
              <a:t>Military Activities in Outer </a:t>
            </a:r>
            <a:r>
              <a:rPr lang="en-GB" sz="4000" b="1" i="1" dirty="0">
                <a:latin typeface="Book Antiqua" panose="02040602050305030304" pitchFamily="18" charset="0"/>
              </a:rPr>
              <a:t>Space </a:t>
            </a:r>
            <a:r>
              <a:rPr lang="en-GB" sz="4000" dirty="0">
                <a:latin typeface="Book Antiqua" panose="02040602050305030304" pitchFamily="18" charset="0"/>
              </a:rPr>
              <a:t>	</a:t>
            </a:r>
          </a:p>
        </p:txBody>
      </p:sp>
      <p:sp>
        <p:nvSpPr>
          <p:cNvPr id="7171" name="Text Box 3"/>
          <p:cNvSpPr txBox="1">
            <a:spLocks noChangeArrowheads="1"/>
          </p:cNvSpPr>
          <p:nvPr/>
        </p:nvSpPr>
        <p:spPr bwMode="auto">
          <a:xfrm>
            <a:off x="369630" y="5537905"/>
            <a:ext cx="8496300" cy="1323439"/>
          </a:xfrm>
          <a:prstGeom prst="rect">
            <a:avLst/>
          </a:prstGeom>
          <a:noFill/>
          <a:ln w="9525">
            <a:noFill/>
            <a:miter lim="800000"/>
            <a:headEnd/>
            <a:tailEnd/>
          </a:ln>
          <a:effectLst/>
        </p:spPr>
        <p:txBody>
          <a:bodyPr wrap="square">
            <a:spAutoFit/>
          </a:bodyPr>
          <a:lstStyle/>
          <a:p>
            <a:pPr algn="ctr"/>
            <a:r>
              <a:rPr lang="en-GB" sz="2000" b="1" dirty="0" smtClean="0">
                <a:solidFill>
                  <a:srgbClr val="003399"/>
                </a:solidFill>
                <a:effectLst>
                  <a:outerShdw blurRad="38100" dist="38100" dir="2700000" algn="tl">
                    <a:srgbClr val="000000"/>
                  </a:outerShdw>
                </a:effectLst>
                <a:latin typeface="Book Antiqua" panose="02040602050305030304" pitchFamily="18" charset="0"/>
              </a:rPr>
              <a:t>David Kuan-Wei Chen</a:t>
            </a:r>
            <a:br>
              <a:rPr lang="en-GB" sz="2000" b="1" dirty="0" smtClean="0">
                <a:solidFill>
                  <a:srgbClr val="003399"/>
                </a:solidFill>
                <a:effectLst>
                  <a:outerShdw blurRad="38100" dist="38100" dir="2700000" algn="tl">
                    <a:srgbClr val="000000"/>
                  </a:outerShdw>
                </a:effectLst>
                <a:latin typeface="Book Antiqua" panose="02040602050305030304" pitchFamily="18" charset="0"/>
              </a:rPr>
            </a:br>
            <a:r>
              <a:rPr lang="en-GB" sz="2000" b="1" dirty="0" smtClean="0">
                <a:solidFill>
                  <a:srgbClr val="00B0F0"/>
                </a:solidFill>
                <a:effectLst>
                  <a:outerShdw blurRad="38100" dist="38100" dir="2700000" algn="tl">
                    <a:srgbClr val="000000"/>
                  </a:outerShdw>
                </a:effectLst>
                <a:latin typeface="Book Antiqua" panose="02040602050305030304" pitchFamily="18" charset="0"/>
              </a:rPr>
              <a:t>Institute of Air and Space Law</a:t>
            </a:r>
            <a:br>
              <a:rPr lang="en-GB" sz="2000" b="1" dirty="0" smtClean="0">
                <a:solidFill>
                  <a:srgbClr val="00B0F0"/>
                </a:solidFill>
                <a:effectLst>
                  <a:outerShdw blurRad="38100" dist="38100" dir="2700000" algn="tl">
                    <a:srgbClr val="000000"/>
                  </a:outerShdw>
                </a:effectLst>
                <a:latin typeface="Book Antiqua" panose="02040602050305030304" pitchFamily="18" charset="0"/>
              </a:rPr>
            </a:br>
            <a:r>
              <a:rPr lang="en-AU" sz="2000" b="1" dirty="0">
                <a:solidFill>
                  <a:srgbClr val="00B0F0"/>
                </a:solidFill>
                <a:effectLst>
                  <a:outerShdw blurRad="38100" dist="38100" dir="2700000" algn="tl">
                    <a:srgbClr val="000000"/>
                  </a:outerShdw>
                </a:effectLst>
                <a:latin typeface="Book Antiqua" panose="02040602050305030304" pitchFamily="18" charset="0"/>
              </a:rPr>
              <a:t>Centre for Research in Air and Space Law </a:t>
            </a:r>
            <a:r>
              <a:rPr lang="en-GB" sz="2000" b="1" dirty="0">
                <a:solidFill>
                  <a:srgbClr val="00B0F0"/>
                </a:solidFill>
                <a:effectLst>
                  <a:outerShdw blurRad="38100" dist="38100" dir="2700000" algn="tl">
                    <a:srgbClr val="000000"/>
                  </a:outerShdw>
                </a:effectLst>
                <a:latin typeface="Book Antiqua" panose="02040602050305030304" pitchFamily="18" charset="0"/>
              </a:rPr>
              <a:t/>
            </a:r>
            <a:br>
              <a:rPr lang="en-GB" sz="2000" b="1" dirty="0">
                <a:solidFill>
                  <a:srgbClr val="00B0F0"/>
                </a:solidFill>
                <a:effectLst>
                  <a:outerShdw blurRad="38100" dist="38100" dir="2700000" algn="tl">
                    <a:srgbClr val="000000"/>
                  </a:outerShdw>
                </a:effectLst>
                <a:latin typeface="Book Antiqua" panose="02040602050305030304" pitchFamily="18" charset="0"/>
              </a:rPr>
            </a:br>
            <a:r>
              <a:rPr lang="en-GB" sz="2000" dirty="0" smtClean="0">
                <a:solidFill>
                  <a:srgbClr val="FFC000"/>
                </a:solidFill>
                <a:effectLst>
                  <a:outerShdw blurRad="38100" dist="38100" dir="2700000" algn="tl">
                    <a:srgbClr val="000000"/>
                  </a:outerShdw>
                </a:effectLst>
                <a:latin typeface="Book Antiqua" panose="02040602050305030304" pitchFamily="18" charset="0"/>
              </a:rPr>
              <a:t>McGill University </a:t>
            </a:r>
            <a:r>
              <a:rPr lang="en-GB" sz="1100" dirty="0" smtClean="0">
                <a:solidFill>
                  <a:srgbClr val="FFC000"/>
                </a:solidFill>
                <a:effectLst>
                  <a:outerShdw blurRad="38100" dist="38100" dir="2700000" algn="tl">
                    <a:srgbClr val="000000"/>
                  </a:outerShdw>
                </a:effectLst>
                <a:latin typeface="Book Antiqua" panose="02040602050305030304" pitchFamily="18" charset="0"/>
              </a:rPr>
              <a:t> </a:t>
            </a:r>
            <a:endParaRPr lang="en-GB" sz="1100" dirty="0">
              <a:solidFill>
                <a:srgbClr val="FFC000"/>
              </a:solidFill>
              <a:effectLst>
                <a:outerShdw blurRad="38100" dist="38100" dir="2700000" algn="tl">
                  <a:srgbClr val="000000"/>
                </a:outerShdw>
              </a:effectLst>
              <a:latin typeface="Book Antiqua" panose="02040602050305030304" pitchFamily="18" charset="0"/>
            </a:endParaRPr>
          </a:p>
        </p:txBody>
      </p:sp>
      <p:sp>
        <p:nvSpPr>
          <p:cNvPr id="2" name="Rectangle 1"/>
          <p:cNvSpPr/>
          <p:nvPr/>
        </p:nvSpPr>
        <p:spPr>
          <a:xfrm>
            <a:off x="143456" y="3717032"/>
            <a:ext cx="9009688" cy="1692771"/>
          </a:xfrm>
          <a:prstGeom prst="rect">
            <a:avLst/>
          </a:prstGeom>
        </p:spPr>
        <p:txBody>
          <a:bodyPr wrap="square">
            <a:spAutoFit/>
          </a:bodyPr>
          <a:lstStyle/>
          <a:p>
            <a:pPr algn="ctr"/>
            <a:endParaRPr lang="en-GB" sz="1600" dirty="0">
              <a:solidFill>
                <a:srgbClr val="000000"/>
              </a:solidFill>
              <a:latin typeface="Book Antiqua" panose="02040602050305030304" pitchFamily="18" charset="0"/>
            </a:endParaRPr>
          </a:p>
          <a:p>
            <a:pPr algn="ctr"/>
            <a:r>
              <a:rPr lang="en-GB" sz="1600" dirty="0">
                <a:solidFill>
                  <a:srgbClr val="000000"/>
                </a:solidFill>
                <a:latin typeface="Book Antiqua" panose="02040602050305030304" pitchFamily="18" charset="0"/>
              </a:rPr>
              <a:t> </a:t>
            </a:r>
            <a:r>
              <a:rPr lang="en-GB" sz="2400" b="1" dirty="0">
                <a:solidFill>
                  <a:srgbClr val="000000"/>
                </a:solidFill>
                <a:latin typeface="Book Antiqua" panose="02040602050305030304" pitchFamily="18" charset="0"/>
              </a:rPr>
              <a:t>Symposium on Global Space Issues and Indian Perspective </a:t>
            </a:r>
            <a:endParaRPr lang="en-GB" sz="2400" b="1" dirty="0" smtClean="0">
              <a:solidFill>
                <a:srgbClr val="000000"/>
              </a:solidFill>
              <a:latin typeface="Book Antiqua" panose="02040602050305030304" pitchFamily="18" charset="0"/>
            </a:endParaRPr>
          </a:p>
          <a:p>
            <a:pPr algn="ctr"/>
            <a:r>
              <a:rPr lang="en-GB" sz="2400" b="1" i="1" dirty="0" smtClean="0">
                <a:solidFill>
                  <a:srgbClr val="000000"/>
                </a:solidFill>
                <a:latin typeface="Book Antiqua" panose="02040602050305030304" pitchFamily="18" charset="0"/>
              </a:rPr>
              <a:t>Session 2: </a:t>
            </a:r>
            <a:r>
              <a:rPr lang="en-GB" sz="2400" b="1" i="1" dirty="0" err="1" smtClean="0">
                <a:solidFill>
                  <a:srgbClr val="000000"/>
                </a:solidFill>
                <a:latin typeface="Book Antiqua" panose="02040602050305030304" pitchFamily="18" charset="0"/>
              </a:rPr>
              <a:t>Weaponisation</a:t>
            </a:r>
            <a:r>
              <a:rPr lang="en-GB" sz="2400" b="1" i="1" dirty="0" smtClean="0">
                <a:solidFill>
                  <a:srgbClr val="000000"/>
                </a:solidFill>
                <a:latin typeface="Book Antiqua" panose="02040602050305030304" pitchFamily="18" charset="0"/>
              </a:rPr>
              <a:t> and Conflicts in Space</a:t>
            </a:r>
            <a:r>
              <a:rPr lang="en-GB" sz="2400" b="1" dirty="0" smtClean="0">
                <a:solidFill>
                  <a:srgbClr val="000000"/>
                </a:solidFill>
                <a:latin typeface="Book Antiqua" panose="02040602050305030304" pitchFamily="18" charset="0"/>
              </a:rPr>
              <a:t/>
            </a:r>
            <a:br>
              <a:rPr lang="en-GB" sz="2400" b="1" dirty="0" smtClean="0">
                <a:solidFill>
                  <a:srgbClr val="000000"/>
                </a:solidFill>
                <a:latin typeface="Book Antiqua" panose="02040602050305030304" pitchFamily="18" charset="0"/>
              </a:rPr>
            </a:br>
            <a:r>
              <a:rPr lang="en-GB" b="1" i="1" dirty="0" smtClean="0">
                <a:solidFill>
                  <a:srgbClr val="000000"/>
                </a:solidFill>
                <a:latin typeface="Book Antiqua" panose="02040602050305030304" pitchFamily="18" charset="0"/>
              </a:rPr>
              <a:t>2 March 2016</a:t>
            </a:r>
            <a:br>
              <a:rPr lang="en-GB" b="1" i="1" dirty="0" smtClean="0">
                <a:solidFill>
                  <a:srgbClr val="000000"/>
                </a:solidFill>
                <a:latin typeface="Book Antiqua" panose="02040602050305030304" pitchFamily="18" charset="0"/>
              </a:rPr>
            </a:br>
            <a:r>
              <a:rPr lang="en-GB" b="1" i="1" dirty="0" smtClean="0">
                <a:solidFill>
                  <a:srgbClr val="000000"/>
                </a:solidFill>
                <a:latin typeface="Book Antiqua" panose="02040602050305030304" pitchFamily="18" charset="0"/>
              </a:rPr>
              <a:t>New Delhi </a:t>
            </a:r>
            <a:endParaRPr lang="en-GB" dirty="0">
              <a:latin typeface="Book Antiqua" panose="02040602050305030304" pitchFamily="18" charset="0"/>
            </a:endParaRP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bwMode="auto">
          <a:xfrm>
            <a:off x="251520" y="260648"/>
            <a:ext cx="2991626" cy="750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rotWithShape="1">
          <a:blip r:embed="rId4"/>
          <a:srcRect l="61025" t="24234" r="27553" b="58967"/>
          <a:stretch/>
        </p:blipFill>
        <p:spPr>
          <a:xfrm>
            <a:off x="7812360" y="132930"/>
            <a:ext cx="1224780" cy="10132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3618" y="40442"/>
            <a:ext cx="8229600" cy="1377501"/>
          </a:xfrm>
        </p:spPr>
        <p:txBody>
          <a:bodyPr/>
          <a:lstStyle/>
          <a:p>
            <a:r>
              <a:rPr lang="en-GB" sz="2800" b="1" dirty="0">
                <a:solidFill>
                  <a:srgbClr val="FFC000"/>
                </a:solidFill>
              </a:rPr>
              <a:t>Need for an </a:t>
            </a:r>
            <a:r>
              <a:rPr lang="en-GB" sz="2800" b="1" dirty="0" smtClean="0">
                <a:solidFill>
                  <a:srgbClr val="FFC000"/>
                </a:solidFill>
              </a:rPr>
              <a:t>Manual </a:t>
            </a:r>
            <a:r>
              <a:rPr lang="en-GB" sz="2800" b="1" dirty="0">
                <a:solidFill>
                  <a:srgbClr val="FFC000"/>
                </a:solidFill>
              </a:rPr>
              <a:t>on </a:t>
            </a:r>
            <a:r>
              <a:rPr lang="en-GB" sz="2800" b="1" dirty="0" smtClean="0">
                <a:solidFill>
                  <a:srgbClr val="FFC000"/>
                </a:solidFill>
              </a:rPr>
              <a:t>International Law Applicable to Military Activities </a:t>
            </a:r>
            <a:r>
              <a:rPr lang="en-GB" sz="2800" b="1" dirty="0">
                <a:solidFill>
                  <a:srgbClr val="FFC000"/>
                </a:solidFill>
              </a:rPr>
              <a:t>in </a:t>
            </a:r>
            <a:r>
              <a:rPr lang="en-GB" sz="2800" b="1" dirty="0" smtClean="0">
                <a:solidFill>
                  <a:srgbClr val="FFC000"/>
                </a:solidFill>
              </a:rPr>
              <a:t>Outer Space</a:t>
            </a:r>
            <a:br>
              <a:rPr lang="en-GB" sz="2800" b="1" dirty="0" smtClean="0">
                <a:solidFill>
                  <a:srgbClr val="FFC000"/>
                </a:solidFill>
              </a:rPr>
            </a:br>
            <a:r>
              <a:rPr lang="en-GB" sz="2800" b="1" dirty="0" smtClean="0">
                <a:solidFill>
                  <a:srgbClr val="FFC000"/>
                </a:solidFill>
              </a:rPr>
              <a:t>(MILAMOS)</a:t>
            </a:r>
            <a:endParaRPr lang="en-GB" sz="2800" b="1" dirty="0">
              <a:solidFill>
                <a:srgbClr val="FFC000"/>
              </a:solidFill>
            </a:endParaRPr>
          </a:p>
        </p:txBody>
      </p:sp>
      <p:sp>
        <p:nvSpPr>
          <p:cNvPr id="6" name="Content Placeholder 5"/>
          <p:cNvSpPr>
            <a:spLocks noGrp="1"/>
          </p:cNvSpPr>
          <p:nvPr>
            <p:ph idx="1"/>
          </p:nvPr>
        </p:nvSpPr>
        <p:spPr>
          <a:xfrm>
            <a:off x="0" y="3192252"/>
            <a:ext cx="7384793" cy="3562837"/>
          </a:xfrm>
        </p:spPr>
        <p:txBody>
          <a:bodyPr/>
          <a:lstStyle/>
          <a:p>
            <a:pPr>
              <a:buClr>
                <a:schemeClr val="tx1">
                  <a:lumMod val="10000"/>
                </a:schemeClr>
              </a:buClr>
              <a:buFont typeface="Arial" panose="020B0604020202020204" pitchFamily="34" charset="0"/>
              <a:buChar char="•"/>
            </a:pPr>
            <a:r>
              <a:rPr lang="en-GB" dirty="0" smtClean="0"/>
              <a:t>Even before the smoke (and fire), we should be prepared for its outbreak…</a:t>
            </a:r>
          </a:p>
          <a:p>
            <a:pPr>
              <a:buClr>
                <a:schemeClr val="tx1">
                  <a:lumMod val="10000"/>
                </a:schemeClr>
              </a:buClr>
              <a:buFont typeface="Arial" panose="020B0604020202020204" pitchFamily="34" charset="0"/>
              <a:buChar char="•"/>
            </a:pPr>
            <a:r>
              <a:rPr lang="en-GB" dirty="0" smtClean="0"/>
              <a:t>One-sided interpretations of the law and freedom of action in space is dangerous</a:t>
            </a:r>
          </a:p>
          <a:p>
            <a:pPr>
              <a:buClr>
                <a:schemeClr val="tx1">
                  <a:lumMod val="10000"/>
                </a:schemeClr>
              </a:buClr>
              <a:buFont typeface="Arial" panose="020B0604020202020204" pitchFamily="34" charset="0"/>
              <a:buChar char="•"/>
            </a:pPr>
            <a:r>
              <a:rPr lang="en-GB" dirty="0" smtClean="0"/>
              <a:t>Certainty of having some law is better than lawlessness</a:t>
            </a:r>
          </a:p>
          <a:p>
            <a:pPr>
              <a:buClr>
                <a:schemeClr val="tx1">
                  <a:lumMod val="10000"/>
                </a:schemeClr>
              </a:buClr>
              <a:buFont typeface="Arial" panose="020B0604020202020204" pitchFamily="34" charset="0"/>
              <a:buChar char="•"/>
            </a:pPr>
            <a:endParaRPr lang="en-GB" dirty="0"/>
          </a:p>
        </p:txBody>
      </p:sp>
      <p:sp>
        <p:nvSpPr>
          <p:cNvPr id="7" name="Rectangle 6"/>
          <p:cNvSpPr/>
          <p:nvPr/>
        </p:nvSpPr>
        <p:spPr>
          <a:xfrm>
            <a:off x="232409" y="1403751"/>
            <a:ext cx="8642176" cy="177176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07000"/>
              </a:lnSpc>
              <a:spcAft>
                <a:spcPts val="0"/>
              </a:spcAft>
            </a:pPr>
            <a:r>
              <a:rPr lang="en-GB" sz="2000" b="1" i="1" dirty="0">
                <a:latin typeface="Book Antiqua" panose="02040602050305030304" pitchFamily="18" charset="0"/>
                <a:ea typeface="PMingLiU" panose="02020500000000000000" pitchFamily="18" charset="-120"/>
                <a:cs typeface="Book Antiqua" panose="02040602050305030304" pitchFamily="18" charset="0"/>
              </a:rPr>
              <a:t>“It may be said that independently of the international laws existing on this subject, there are to-day certain principles of justice which guide the public conscience, which are manifested even by general </a:t>
            </a:r>
            <a:r>
              <a:rPr lang="en-GB" sz="2000" b="1" i="1" dirty="0" smtClean="0">
                <a:latin typeface="Book Antiqua" panose="02040602050305030304" pitchFamily="18" charset="0"/>
                <a:ea typeface="PMingLiU" panose="02020500000000000000" pitchFamily="18" charset="-120"/>
                <a:cs typeface="Book Antiqua" panose="02040602050305030304" pitchFamily="18" charset="0"/>
              </a:rPr>
              <a:t>customs,</a:t>
            </a:r>
            <a:r>
              <a:rPr lang="en-GB" sz="2000" b="1" dirty="0" smtClean="0">
                <a:latin typeface="Calibri" panose="020F0502020204030204" pitchFamily="34" charset="0"/>
                <a:ea typeface="PMingLiU" panose="02020500000000000000" pitchFamily="18" charset="-120"/>
                <a:cs typeface="Times New Roman" panose="02020603050405020304" pitchFamily="18" charset="0"/>
              </a:rPr>
              <a:t> </a:t>
            </a:r>
            <a:r>
              <a:rPr lang="en-GB" sz="2000" b="1" i="1" dirty="0" smtClean="0">
                <a:latin typeface="Book Antiqua" panose="02040602050305030304" pitchFamily="18" charset="0"/>
                <a:ea typeface="PMingLiU" panose="02020500000000000000" pitchFamily="18" charset="-120"/>
                <a:cs typeface="Book Antiqua" panose="02040602050305030304" pitchFamily="18" charset="0"/>
              </a:rPr>
              <a:t>but </a:t>
            </a:r>
            <a:r>
              <a:rPr lang="en-GB" sz="2000" b="1" i="1" dirty="0">
                <a:latin typeface="Book Antiqua" panose="02040602050305030304" pitchFamily="18" charset="0"/>
                <a:ea typeface="PMingLiU" panose="02020500000000000000" pitchFamily="18" charset="-120"/>
                <a:cs typeface="Book Antiqua" panose="02040602050305030304" pitchFamily="18" charset="0"/>
              </a:rPr>
              <a:t>which it would be well to fix and make obligatory….</a:t>
            </a:r>
            <a:r>
              <a:rPr lang="en-GB" sz="2000" b="1" i="1" dirty="0">
                <a:latin typeface="Book Antiqua" panose="02040602050305030304" pitchFamily="18" charset="0"/>
                <a:ea typeface="PMingLiU" panose="02020500000000000000" pitchFamily="18" charset="-120"/>
                <a:cs typeface="Times New Roman" panose="02020603050405020304" pitchFamily="18" charset="0"/>
              </a:rPr>
              <a:t>”</a:t>
            </a:r>
            <a:endParaRPr lang="en-GB" sz="2000" b="1" dirty="0">
              <a:latin typeface="Calibri" panose="020F0502020204030204" pitchFamily="34" charset="0"/>
              <a:ea typeface="PMingLiU" panose="02020500000000000000" pitchFamily="18" charset="-120"/>
              <a:cs typeface="Times New Roman" panose="02020603050405020304" pitchFamily="18" charset="0"/>
            </a:endParaRPr>
          </a:p>
          <a:p>
            <a:pPr algn="r">
              <a:lnSpc>
                <a:spcPct val="107000"/>
              </a:lnSpc>
              <a:spcAft>
                <a:spcPts val="0"/>
              </a:spcAft>
            </a:pPr>
            <a:r>
              <a:rPr lang="en-GB" dirty="0">
                <a:latin typeface="Book Antiqua" panose="02040602050305030304" pitchFamily="18" charset="0"/>
                <a:ea typeface="PMingLiU" panose="02020500000000000000" pitchFamily="18" charset="-120"/>
                <a:cs typeface="Times New Roman" panose="02020603050405020304" pitchFamily="18" charset="0"/>
              </a:rPr>
              <a:t>Gustave </a:t>
            </a:r>
            <a:r>
              <a:rPr lang="en-GB" dirty="0" err="1">
                <a:latin typeface="Book Antiqua" panose="02040602050305030304" pitchFamily="18" charset="0"/>
                <a:ea typeface="PMingLiU" panose="02020500000000000000" pitchFamily="18" charset="-120"/>
                <a:cs typeface="Times New Roman" panose="02020603050405020304" pitchFamily="18" charset="0"/>
              </a:rPr>
              <a:t>Moynier</a:t>
            </a:r>
            <a:r>
              <a:rPr lang="en-GB" dirty="0">
                <a:latin typeface="Book Antiqua" panose="02040602050305030304" pitchFamily="18" charset="0"/>
                <a:ea typeface="PMingLiU" panose="02020500000000000000" pitchFamily="18" charset="-120"/>
                <a:cs typeface="Times New Roman" panose="02020603050405020304" pitchFamily="18" charset="0"/>
              </a:rPr>
              <a:t>, </a:t>
            </a:r>
            <a:r>
              <a:rPr lang="en-GB" i="1" dirty="0">
                <a:latin typeface="Book Antiqua" panose="02040602050305030304" pitchFamily="18" charset="0"/>
                <a:ea typeface="PMingLiU" panose="02020500000000000000" pitchFamily="18" charset="-120"/>
                <a:cs typeface="Times New Roman" panose="02020603050405020304" pitchFamily="18" charset="0"/>
              </a:rPr>
              <a:t>The Laws of War on Land</a:t>
            </a:r>
            <a:r>
              <a:rPr lang="en-GB" dirty="0">
                <a:latin typeface="Book Antiqua" panose="02040602050305030304" pitchFamily="18" charset="0"/>
                <a:ea typeface="PMingLiU" panose="02020500000000000000" pitchFamily="18" charset="-120"/>
                <a:cs typeface="Times New Roman" panose="02020603050405020304" pitchFamily="18" charset="0"/>
              </a:rPr>
              <a:t>, 1880.</a:t>
            </a:r>
          </a:p>
        </p:txBody>
      </p:sp>
      <p:pic>
        <p:nvPicPr>
          <p:cNvPr id="2050" name="Picture 2" descr="http://www.cityofinkster.com/images/Clipart-FireExtinguisherSmokeAlarm.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452320" y="3429000"/>
            <a:ext cx="1608113" cy="216182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encrypted-tbn0.gstatic.com/images?q=tbn:ANd9GcTjY62gj294r0gqp6l7Wcvvc1SWvapjjIV8Cusv3GY07x2ePNZJ"/>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9016" y="4900279"/>
            <a:ext cx="1418143" cy="1888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36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2158" y="-171400"/>
            <a:ext cx="8229600" cy="1139825"/>
          </a:xfrm>
        </p:spPr>
        <p:txBody>
          <a:bodyPr/>
          <a:lstStyle/>
          <a:p>
            <a:r>
              <a:rPr lang="en-GB" dirty="0" smtClean="0">
                <a:solidFill>
                  <a:schemeClr val="tx1"/>
                </a:solidFill>
              </a:rPr>
              <a:t>What is a manual ?</a:t>
            </a:r>
            <a:endParaRPr lang="en-GB" dirty="0">
              <a:solidFill>
                <a:schemeClr val="tx1"/>
              </a:solidFill>
            </a:endParaRPr>
          </a:p>
        </p:txBody>
      </p:sp>
      <p:sp>
        <p:nvSpPr>
          <p:cNvPr id="3" name="Content Placeholder 2"/>
          <p:cNvSpPr>
            <a:spLocks noGrp="1"/>
          </p:cNvSpPr>
          <p:nvPr>
            <p:ph sz="half" idx="1"/>
          </p:nvPr>
        </p:nvSpPr>
        <p:spPr>
          <a:xfrm>
            <a:off x="153768" y="560032"/>
            <a:ext cx="8926380" cy="3528392"/>
          </a:xfrm>
        </p:spPr>
        <p:txBody>
          <a:bodyPr/>
          <a:lstStyle/>
          <a:p>
            <a:pPr>
              <a:buClr>
                <a:schemeClr val="tx1">
                  <a:lumMod val="10000"/>
                </a:schemeClr>
              </a:buClr>
              <a:buFont typeface="Arial" panose="020B0604020202020204" pitchFamily="34" charset="0"/>
              <a:buChar char="•"/>
            </a:pPr>
            <a:r>
              <a:rPr lang="en-GB" dirty="0" smtClean="0"/>
              <a:t>A collectively agreed text produced </a:t>
            </a:r>
            <a:r>
              <a:rPr lang="en-GB" dirty="0"/>
              <a:t>by international group of experts</a:t>
            </a:r>
            <a:endParaRPr lang="en-GB" dirty="0" smtClean="0"/>
          </a:p>
          <a:p>
            <a:pPr>
              <a:buClr>
                <a:schemeClr val="tx1">
                  <a:lumMod val="10000"/>
                </a:schemeClr>
              </a:buClr>
              <a:buFont typeface="Arial" panose="020B0604020202020204" pitchFamily="34" charset="0"/>
              <a:buChar char="•"/>
            </a:pPr>
            <a:r>
              <a:rPr lang="en-GB" dirty="0" smtClean="0"/>
              <a:t>Experts who acting in personal capacities</a:t>
            </a:r>
          </a:p>
          <a:p>
            <a:pPr>
              <a:buClr>
                <a:schemeClr val="tx1">
                  <a:lumMod val="10000"/>
                </a:schemeClr>
              </a:buClr>
              <a:buFont typeface="Arial" panose="020B0604020202020204" pitchFamily="34" charset="0"/>
              <a:buChar char="•"/>
            </a:pPr>
            <a:r>
              <a:rPr lang="en-GB" dirty="0" smtClean="0"/>
              <a:t>List of black-letter rules with commentaries</a:t>
            </a:r>
          </a:p>
          <a:p>
            <a:pPr>
              <a:buClr>
                <a:schemeClr val="tx1">
                  <a:lumMod val="10000"/>
                </a:schemeClr>
              </a:buClr>
              <a:buFont typeface="Arial" panose="020B0604020202020204" pitchFamily="34" charset="0"/>
              <a:buChar char="•"/>
            </a:pPr>
            <a:r>
              <a:rPr lang="en-GB" dirty="0" smtClean="0"/>
              <a:t>Based on </a:t>
            </a:r>
            <a:r>
              <a:rPr lang="en-GB" i="1" dirty="0" err="1" smtClean="0"/>
              <a:t>lex</a:t>
            </a:r>
            <a:r>
              <a:rPr lang="en-GB" i="1" dirty="0" smtClean="0"/>
              <a:t> </a:t>
            </a:r>
            <a:r>
              <a:rPr lang="en-GB" i="1" dirty="0" err="1" smtClean="0"/>
              <a:t>lata</a:t>
            </a:r>
            <a:r>
              <a:rPr lang="en-GB" i="1" dirty="0" smtClean="0"/>
              <a:t> </a:t>
            </a:r>
            <a:r>
              <a:rPr lang="en-GB" dirty="0" smtClean="0"/>
              <a:t>(the law as it is) reflected in customary international law</a:t>
            </a:r>
          </a:p>
          <a:p>
            <a:pPr>
              <a:buClr>
                <a:schemeClr val="tx1">
                  <a:lumMod val="10000"/>
                </a:schemeClr>
              </a:buClr>
              <a:buFont typeface="Arial" panose="020B0604020202020204" pitchFamily="34" charset="0"/>
              <a:buChar char="•"/>
            </a:pPr>
            <a:r>
              <a:rPr lang="en-GB" dirty="0" smtClean="0"/>
              <a:t>Brings together applicable law on a particular topic</a:t>
            </a:r>
          </a:p>
          <a:p>
            <a:pPr>
              <a:buClr>
                <a:schemeClr val="tx1">
                  <a:lumMod val="10000"/>
                </a:schemeClr>
              </a:buClr>
              <a:buFont typeface="Arial" panose="020B0604020202020204" pitchFamily="34" charset="0"/>
              <a:buChar char="•"/>
            </a:pPr>
            <a:endParaRPr lang="en-GB" dirty="0" smtClean="0"/>
          </a:p>
        </p:txBody>
      </p:sp>
      <p:pic>
        <p:nvPicPr>
          <p:cNvPr id="1026" name="Picture 2" descr="http://assets.cambridge.org/97811076/25686/cover/978110762568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8256" y="4011896"/>
            <a:ext cx="1835696" cy="27637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ecx.images-amazon.com/images/I/41iNiSO89gL._SY344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9040" y="4019269"/>
            <a:ext cx="1840235" cy="27563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assets.cambridge.org/97805215/58648/cover/9780521558648.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4019269"/>
            <a:ext cx="1915624" cy="275637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865654" y="4077072"/>
            <a:ext cx="2119522" cy="26985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Book Antiqua" panose="02040602050305030304" pitchFamily="18" charset="0"/>
              </a:rPr>
              <a:t>Manual on the International Law Applicable to </a:t>
            </a:r>
            <a:br>
              <a:rPr lang="en-GB" dirty="0" smtClean="0">
                <a:latin typeface="Book Antiqua" panose="02040602050305030304" pitchFamily="18" charset="0"/>
              </a:rPr>
            </a:br>
            <a:r>
              <a:rPr lang="en-GB" b="1" dirty="0" smtClean="0">
                <a:solidFill>
                  <a:srgbClr val="003399"/>
                </a:solidFill>
                <a:latin typeface="Book Antiqua" panose="02040602050305030304" pitchFamily="18" charset="0"/>
              </a:rPr>
              <a:t>Military Activities in Outer Space </a:t>
            </a:r>
          </a:p>
          <a:p>
            <a:pPr algn="ctr"/>
            <a:endParaRPr lang="en-GB" b="1" dirty="0">
              <a:solidFill>
                <a:srgbClr val="003399"/>
              </a:solidFill>
              <a:latin typeface="Book Antiqua" panose="02040602050305030304" pitchFamily="18" charset="0"/>
            </a:endParaRPr>
          </a:p>
          <a:p>
            <a:pPr algn="ctr"/>
            <a:r>
              <a:rPr lang="en-GB" sz="1100" b="1" dirty="0" smtClean="0">
                <a:solidFill>
                  <a:srgbClr val="003399"/>
                </a:solidFill>
                <a:latin typeface="Book Antiqua" panose="02040602050305030304" pitchFamily="18" charset="0"/>
              </a:rPr>
              <a:t>Prepared by </a:t>
            </a:r>
            <a:br>
              <a:rPr lang="en-GB" sz="1100" b="1" dirty="0" smtClean="0">
                <a:solidFill>
                  <a:srgbClr val="003399"/>
                </a:solidFill>
                <a:latin typeface="Book Antiqua" panose="02040602050305030304" pitchFamily="18" charset="0"/>
              </a:rPr>
            </a:br>
            <a:r>
              <a:rPr lang="en-GB" sz="1100" b="1" dirty="0" smtClean="0">
                <a:solidFill>
                  <a:srgbClr val="003399"/>
                </a:solidFill>
                <a:latin typeface="Book Antiqua" panose="02040602050305030304" pitchFamily="18" charset="0"/>
              </a:rPr>
              <a:t>McGill University, </a:t>
            </a:r>
            <a:br>
              <a:rPr lang="en-GB" sz="1100" b="1" dirty="0" smtClean="0">
                <a:solidFill>
                  <a:srgbClr val="003399"/>
                </a:solidFill>
                <a:latin typeface="Book Antiqua" panose="02040602050305030304" pitchFamily="18" charset="0"/>
              </a:rPr>
            </a:br>
            <a:r>
              <a:rPr lang="en-GB" sz="1100" b="1" dirty="0" smtClean="0">
                <a:solidFill>
                  <a:srgbClr val="003399"/>
                </a:solidFill>
                <a:latin typeface="Book Antiqua" panose="02040602050305030304" pitchFamily="18" charset="0"/>
              </a:rPr>
              <a:t>University of Adelaide, </a:t>
            </a:r>
          </a:p>
          <a:p>
            <a:pPr algn="ctr"/>
            <a:r>
              <a:rPr lang="en-GB" sz="1100" b="1" dirty="0" smtClean="0">
                <a:solidFill>
                  <a:srgbClr val="003399"/>
                </a:solidFill>
                <a:latin typeface="Book Antiqua" panose="02040602050305030304" pitchFamily="18" charset="0"/>
              </a:rPr>
              <a:t>….</a:t>
            </a:r>
            <a:endParaRPr lang="en-GB" sz="1100" b="1" dirty="0">
              <a:solidFill>
                <a:srgbClr val="003399"/>
              </a:solidFill>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2352" y="116632"/>
            <a:ext cx="8585024" cy="1139825"/>
          </a:xfrm>
        </p:spPr>
        <p:txBody>
          <a:bodyPr/>
          <a:lstStyle/>
          <a:p>
            <a:r>
              <a:rPr lang="en-GB" sz="4000" b="1" dirty="0" smtClean="0">
                <a:solidFill>
                  <a:srgbClr val="FFFFFF"/>
                </a:solidFill>
              </a:rPr>
              <a:t>Examples of international manuals</a:t>
            </a:r>
            <a:endParaRPr lang="en-GB" sz="4000" b="1" dirty="0">
              <a:solidFill>
                <a:srgbClr val="FFFFFF"/>
              </a:solidFill>
            </a:endParaRPr>
          </a:p>
        </p:txBody>
      </p:sp>
      <p:sp>
        <p:nvSpPr>
          <p:cNvPr id="3" name="Content Placeholder 2"/>
          <p:cNvSpPr>
            <a:spLocks noGrp="1"/>
          </p:cNvSpPr>
          <p:nvPr>
            <p:ph sz="half" idx="1"/>
          </p:nvPr>
        </p:nvSpPr>
        <p:spPr>
          <a:xfrm>
            <a:off x="30880" y="1447350"/>
            <a:ext cx="9036496" cy="5410650"/>
          </a:xfrm>
        </p:spPr>
        <p:txBody>
          <a:bodyPr/>
          <a:lstStyle/>
          <a:p>
            <a:pPr>
              <a:buClr>
                <a:schemeClr val="tx1">
                  <a:lumMod val="10000"/>
                </a:schemeClr>
              </a:buClr>
              <a:buFont typeface="Arial" panose="020B0604020202020204" pitchFamily="34" charset="0"/>
              <a:buChar char="•"/>
            </a:pPr>
            <a:r>
              <a:rPr lang="en-GB" sz="2200" b="1" dirty="0" smtClean="0">
                <a:solidFill>
                  <a:srgbClr val="FFCC00"/>
                </a:solidFill>
              </a:rPr>
              <a:t>The Law of War on Land </a:t>
            </a:r>
            <a:r>
              <a:rPr lang="en-GB" sz="2200" dirty="0" smtClean="0">
                <a:solidFill>
                  <a:srgbClr val="FFCC00"/>
                </a:solidFill>
              </a:rPr>
              <a:t>by </a:t>
            </a:r>
            <a:r>
              <a:rPr lang="en-GB" sz="2200" dirty="0">
                <a:solidFill>
                  <a:srgbClr val="FFCC00"/>
                </a:solidFill>
              </a:rPr>
              <a:t>the Institute of International </a:t>
            </a:r>
            <a:r>
              <a:rPr lang="en-GB" sz="2200" dirty="0" smtClean="0">
                <a:solidFill>
                  <a:srgbClr val="FFCC00"/>
                </a:solidFill>
              </a:rPr>
              <a:t>Law, 1880 </a:t>
            </a:r>
            <a:r>
              <a:rPr lang="en-GB" sz="2200" dirty="0">
                <a:solidFill>
                  <a:srgbClr val="FFCC00"/>
                </a:solidFill>
              </a:rPr>
              <a:t>(</a:t>
            </a:r>
            <a:r>
              <a:rPr lang="en-GB" sz="2200" i="1" dirty="0">
                <a:solidFill>
                  <a:srgbClr val="FFCC00"/>
                </a:solidFill>
              </a:rPr>
              <a:t>Oxford Manual</a:t>
            </a:r>
            <a:r>
              <a:rPr lang="en-GB" sz="2200" dirty="0" smtClean="0">
                <a:solidFill>
                  <a:srgbClr val="FFCC00"/>
                </a:solidFill>
              </a:rPr>
              <a:t>) </a:t>
            </a:r>
          </a:p>
          <a:p>
            <a:pPr>
              <a:buClr>
                <a:schemeClr val="tx1">
                  <a:lumMod val="10000"/>
                </a:schemeClr>
              </a:buClr>
              <a:buFont typeface="Arial" panose="020B0604020202020204" pitchFamily="34" charset="0"/>
              <a:buChar char="•"/>
            </a:pPr>
            <a:r>
              <a:rPr lang="en-GB" sz="2200" b="1" dirty="0" smtClean="0">
                <a:solidFill>
                  <a:srgbClr val="FFCC00"/>
                </a:solidFill>
              </a:rPr>
              <a:t>The Hague Draft Rules of Aerial Warfare</a:t>
            </a:r>
            <a:r>
              <a:rPr lang="en-GB" sz="2200" dirty="0">
                <a:solidFill>
                  <a:srgbClr val="FFCC00"/>
                </a:solidFill>
              </a:rPr>
              <a:t> by the Commission of </a:t>
            </a:r>
            <a:r>
              <a:rPr lang="en-GB" sz="2200" dirty="0" smtClean="0">
                <a:solidFill>
                  <a:srgbClr val="FFCC00"/>
                </a:solidFill>
              </a:rPr>
              <a:t>Jurists, 1923 (</a:t>
            </a:r>
            <a:r>
              <a:rPr lang="en-GB" sz="2200" i="1" dirty="0">
                <a:solidFill>
                  <a:srgbClr val="FFCC00"/>
                </a:solidFill>
              </a:rPr>
              <a:t>Hague </a:t>
            </a:r>
            <a:r>
              <a:rPr lang="en-GB" sz="2200" i="1" dirty="0" smtClean="0">
                <a:solidFill>
                  <a:srgbClr val="FFCC00"/>
                </a:solidFill>
              </a:rPr>
              <a:t>Rules</a:t>
            </a:r>
            <a:r>
              <a:rPr lang="en-GB" sz="2200" b="1" dirty="0" smtClean="0">
                <a:solidFill>
                  <a:srgbClr val="FFCC00"/>
                </a:solidFill>
              </a:rPr>
              <a:t>)</a:t>
            </a:r>
            <a:endParaRPr lang="en-GB" sz="2200" dirty="0" smtClean="0">
              <a:solidFill>
                <a:srgbClr val="FFCC00"/>
              </a:solidFill>
            </a:endParaRPr>
          </a:p>
          <a:p>
            <a:pPr>
              <a:buClr>
                <a:schemeClr val="tx1">
                  <a:lumMod val="10000"/>
                </a:schemeClr>
              </a:buClr>
              <a:buFont typeface="Arial" panose="020B0604020202020204" pitchFamily="34" charset="0"/>
              <a:buChar char="•"/>
            </a:pPr>
            <a:r>
              <a:rPr lang="en-GB" sz="2200" b="1" dirty="0" smtClean="0">
                <a:solidFill>
                  <a:srgbClr val="FFCC00"/>
                </a:solidFill>
              </a:rPr>
              <a:t>Manual on International law applicable to Armed Conflict at Sea </a:t>
            </a:r>
            <a:r>
              <a:rPr lang="en-GB" sz="2200" dirty="0" smtClean="0">
                <a:solidFill>
                  <a:srgbClr val="FFCC00"/>
                </a:solidFill>
              </a:rPr>
              <a:t>by the </a:t>
            </a:r>
            <a:r>
              <a:rPr lang="en-GB" sz="2200" dirty="0">
                <a:solidFill>
                  <a:srgbClr val="FFCC00"/>
                </a:solidFill>
              </a:rPr>
              <a:t>International Institute of Humanitarian </a:t>
            </a:r>
            <a:r>
              <a:rPr lang="en-GB" sz="2200" dirty="0" smtClean="0">
                <a:solidFill>
                  <a:srgbClr val="FFCC00"/>
                </a:solidFill>
              </a:rPr>
              <a:t>Law</a:t>
            </a:r>
            <a:r>
              <a:rPr lang="en-GB" sz="2200" dirty="0">
                <a:solidFill>
                  <a:srgbClr val="FFCC00"/>
                </a:solidFill>
              </a:rPr>
              <a:t>, 1994 (</a:t>
            </a:r>
            <a:r>
              <a:rPr lang="en-GB" sz="2200" i="1" dirty="0">
                <a:solidFill>
                  <a:srgbClr val="FFCC00"/>
                </a:solidFill>
              </a:rPr>
              <a:t>San Remo </a:t>
            </a:r>
            <a:r>
              <a:rPr lang="en-GB" sz="2200" i="1" dirty="0" smtClean="0">
                <a:solidFill>
                  <a:srgbClr val="FFCC00"/>
                </a:solidFill>
              </a:rPr>
              <a:t>Manual</a:t>
            </a:r>
            <a:r>
              <a:rPr lang="en-GB" sz="2200" dirty="0" smtClean="0">
                <a:solidFill>
                  <a:srgbClr val="FFCC00"/>
                </a:solidFill>
              </a:rPr>
              <a:t>)</a:t>
            </a:r>
          </a:p>
          <a:p>
            <a:pPr>
              <a:buClr>
                <a:schemeClr val="tx1">
                  <a:lumMod val="10000"/>
                </a:schemeClr>
              </a:buClr>
              <a:buFont typeface="Arial" panose="020B0604020202020204" pitchFamily="34" charset="0"/>
              <a:buChar char="•"/>
            </a:pPr>
            <a:r>
              <a:rPr lang="en-GB" sz="2200" b="1" dirty="0" smtClean="0">
                <a:solidFill>
                  <a:srgbClr val="FFCC00"/>
                </a:solidFill>
              </a:rPr>
              <a:t>Customary International Humanitarian Law</a:t>
            </a:r>
            <a:r>
              <a:rPr lang="en-GB" sz="2200" dirty="0" smtClean="0">
                <a:solidFill>
                  <a:srgbClr val="FFCC00"/>
                </a:solidFill>
              </a:rPr>
              <a:t>, by the International Committee of the Red Cross, 2005</a:t>
            </a:r>
          </a:p>
          <a:p>
            <a:pPr>
              <a:buClr>
                <a:schemeClr val="tx1">
                  <a:lumMod val="10000"/>
                </a:schemeClr>
              </a:buClr>
              <a:buFont typeface="Arial" panose="020B0604020202020204" pitchFamily="34" charset="0"/>
              <a:buChar char="•"/>
            </a:pPr>
            <a:r>
              <a:rPr lang="en-GB" sz="2200" b="1" dirty="0" smtClean="0">
                <a:solidFill>
                  <a:srgbClr val="FFCC00"/>
                </a:solidFill>
              </a:rPr>
              <a:t>Manual on Air and Missile Warfare </a:t>
            </a:r>
            <a:r>
              <a:rPr lang="en-GB" sz="2200" dirty="0" smtClean="0">
                <a:solidFill>
                  <a:srgbClr val="FFCC00"/>
                </a:solidFill>
              </a:rPr>
              <a:t>by the Harvard Program </a:t>
            </a:r>
            <a:r>
              <a:rPr lang="en-GB" sz="2200" dirty="0">
                <a:solidFill>
                  <a:srgbClr val="FFCC00"/>
                </a:solidFill>
              </a:rPr>
              <a:t>on Humanitarian Policy and Conflict </a:t>
            </a:r>
            <a:r>
              <a:rPr lang="en-GB" sz="2200" dirty="0" smtClean="0">
                <a:solidFill>
                  <a:srgbClr val="FFCC00"/>
                </a:solidFill>
              </a:rPr>
              <a:t>Research, </a:t>
            </a:r>
            <a:r>
              <a:rPr lang="en-GB" sz="2200" dirty="0">
                <a:solidFill>
                  <a:srgbClr val="FFCC00"/>
                </a:solidFill>
              </a:rPr>
              <a:t>2013 (</a:t>
            </a:r>
            <a:r>
              <a:rPr lang="en-GB" sz="2200" i="1" dirty="0">
                <a:solidFill>
                  <a:srgbClr val="FFCC00"/>
                </a:solidFill>
              </a:rPr>
              <a:t>Harvard Manual</a:t>
            </a:r>
            <a:r>
              <a:rPr lang="en-GB" sz="2200" dirty="0" smtClean="0">
                <a:solidFill>
                  <a:srgbClr val="FFCC00"/>
                </a:solidFill>
              </a:rPr>
              <a:t>)</a:t>
            </a:r>
          </a:p>
          <a:p>
            <a:pPr>
              <a:buClr>
                <a:schemeClr val="tx1">
                  <a:lumMod val="10000"/>
                </a:schemeClr>
              </a:buClr>
              <a:buFont typeface="Arial" panose="020B0604020202020204" pitchFamily="34" charset="0"/>
              <a:buChar char="•"/>
            </a:pPr>
            <a:r>
              <a:rPr lang="en-GB" sz="2200" b="1" dirty="0" smtClean="0">
                <a:solidFill>
                  <a:srgbClr val="FFCC00"/>
                </a:solidFill>
              </a:rPr>
              <a:t>Manual </a:t>
            </a:r>
            <a:r>
              <a:rPr lang="en-GB" sz="2200" b="1" dirty="0">
                <a:solidFill>
                  <a:srgbClr val="FFCC00"/>
                </a:solidFill>
              </a:rPr>
              <a:t>on the International Law Applicable to Cyber Warfare </a:t>
            </a:r>
            <a:r>
              <a:rPr lang="en-GB" sz="2200" dirty="0" smtClean="0">
                <a:solidFill>
                  <a:srgbClr val="FFCC00"/>
                </a:solidFill>
              </a:rPr>
              <a:t>by the </a:t>
            </a:r>
            <a:r>
              <a:rPr lang="en-GB" sz="2200" dirty="0">
                <a:solidFill>
                  <a:srgbClr val="FFCC00"/>
                </a:solidFill>
              </a:rPr>
              <a:t>NATO Cooperative Cyber Defence Centre of </a:t>
            </a:r>
            <a:r>
              <a:rPr lang="en-GB" sz="2200" dirty="0" smtClean="0">
                <a:solidFill>
                  <a:srgbClr val="FFCC00"/>
                </a:solidFill>
              </a:rPr>
              <a:t>Excellence, </a:t>
            </a:r>
            <a:r>
              <a:rPr lang="en-GB" sz="2200" dirty="0">
                <a:solidFill>
                  <a:srgbClr val="FFCC00"/>
                </a:solidFill>
              </a:rPr>
              <a:t>2013 (</a:t>
            </a:r>
            <a:r>
              <a:rPr lang="en-GB" sz="2200" i="1" dirty="0">
                <a:solidFill>
                  <a:srgbClr val="FFCC00"/>
                </a:solidFill>
              </a:rPr>
              <a:t>Tallinn Manual</a:t>
            </a:r>
            <a:r>
              <a:rPr lang="en-GB" sz="2200" dirty="0" smtClean="0">
                <a:solidFill>
                  <a:srgbClr val="FFCC00"/>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3672"/>
            <a:ext cx="8229600" cy="1139825"/>
          </a:xfrm>
        </p:spPr>
        <p:txBody>
          <a:bodyPr/>
          <a:lstStyle/>
          <a:p>
            <a:r>
              <a:rPr lang="en-GB" b="1" dirty="0" smtClean="0">
                <a:solidFill>
                  <a:srgbClr val="FFFFFF"/>
                </a:solidFill>
              </a:rPr>
              <a:t>Stated purpose of manuals</a:t>
            </a:r>
            <a:endParaRPr lang="en-GB" b="1" dirty="0">
              <a:solidFill>
                <a:srgbClr val="FFFFFF"/>
              </a:solidFill>
            </a:endParaRPr>
          </a:p>
        </p:txBody>
      </p:sp>
      <p:sp>
        <p:nvSpPr>
          <p:cNvPr id="3" name="Content Placeholder 2"/>
          <p:cNvSpPr>
            <a:spLocks noGrp="1"/>
          </p:cNvSpPr>
          <p:nvPr>
            <p:ph sz="half" idx="1"/>
          </p:nvPr>
        </p:nvSpPr>
        <p:spPr>
          <a:xfrm>
            <a:off x="107504" y="980728"/>
            <a:ext cx="8712968" cy="5760640"/>
          </a:xfrm>
        </p:spPr>
        <p:txBody>
          <a:bodyPr/>
          <a:lstStyle/>
          <a:p>
            <a:pPr marL="0" indent="0">
              <a:buClr>
                <a:schemeClr val="tx1">
                  <a:lumMod val="10000"/>
                </a:schemeClr>
              </a:buClr>
              <a:buNone/>
            </a:pPr>
            <a:r>
              <a:rPr lang="en-GB" sz="3200" b="1" dirty="0"/>
              <a:t>The Law of War on </a:t>
            </a:r>
            <a:r>
              <a:rPr lang="en-GB" sz="3200" b="1" dirty="0" smtClean="0"/>
              <a:t>Land 1880</a:t>
            </a:r>
            <a:br>
              <a:rPr lang="en-GB" sz="3200" b="1" dirty="0" smtClean="0"/>
            </a:br>
            <a:r>
              <a:rPr lang="en-GB" sz="3200" dirty="0"/>
              <a:t>Institute of International </a:t>
            </a:r>
            <a:r>
              <a:rPr lang="en-GB" sz="3200" dirty="0" smtClean="0"/>
              <a:t>Law</a:t>
            </a:r>
            <a:endParaRPr lang="en-GB" sz="3200" dirty="0"/>
          </a:p>
          <a:p>
            <a:pPr>
              <a:buClr>
                <a:schemeClr val="tx1">
                  <a:lumMod val="10000"/>
                </a:schemeClr>
              </a:buClr>
              <a:buFont typeface="Arial" panose="020B0604020202020204" pitchFamily="34" charset="0"/>
              <a:buChar char="•"/>
            </a:pPr>
            <a:r>
              <a:rPr lang="en-GB" sz="2200" b="1" dirty="0" smtClean="0"/>
              <a:t>“</a:t>
            </a:r>
            <a:r>
              <a:rPr lang="en-GB" sz="2200" dirty="0" smtClean="0"/>
              <a:t>does </a:t>
            </a:r>
            <a:r>
              <a:rPr lang="en-GB" sz="2200" dirty="0"/>
              <a:t>not propose an international treaty, which might perhaps be premature or at least very difficult to </a:t>
            </a:r>
            <a:r>
              <a:rPr lang="en-GB" sz="2200" dirty="0" smtClean="0"/>
              <a:t>obtain” </a:t>
            </a:r>
            <a:br>
              <a:rPr lang="en-GB" sz="2200" dirty="0" smtClean="0"/>
            </a:br>
            <a:endParaRPr lang="en-GB" sz="2200" dirty="0" smtClean="0"/>
          </a:p>
          <a:p>
            <a:pPr>
              <a:buClr>
                <a:schemeClr val="tx1">
                  <a:lumMod val="10000"/>
                </a:schemeClr>
              </a:buClr>
              <a:buFont typeface="Arial" panose="020B0604020202020204" pitchFamily="34" charset="0"/>
              <a:buChar char="•"/>
            </a:pPr>
            <a:r>
              <a:rPr lang="en-GB" sz="2200" dirty="0" smtClean="0"/>
              <a:t>“a </a:t>
            </a:r>
            <a:r>
              <a:rPr lang="en-GB" sz="2200" dirty="0"/>
              <a:t>' Manual ' </a:t>
            </a:r>
            <a:r>
              <a:rPr lang="en-GB" sz="2200" dirty="0" smtClean="0"/>
              <a:t>[is] suitable </a:t>
            </a:r>
            <a:r>
              <a:rPr lang="en-GB" sz="2200" dirty="0"/>
              <a:t>as the basis for national legislation in each State….” </a:t>
            </a:r>
          </a:p>
          <a:p>
            <a:pPr>
              <a:buClr>
                <a:schemeClr val="tx1">
                  <a:lumMod val="10000"/>
                </a:schemeClr>
              </a:buClr>
              <a:buFont typeface="Arial" panose="020B0604020202020204" pitchFamily="34" charset="0"/>
              <a:buChar char="•"/>
            </a:pPr>
            <a:endParaRPr lang="en-GB" sz="2200" dirty="0"/>
          </a:p>
          <a:p>
            <a:pPr>
              <a:buClr>
                <a:schemeClr val="tx1">
                  <a:lumMod val="10000"/>
                </a:schemeClr>
              </a:buClr>
              <a:buFont typeface="Arial" panose="020B0604020202020204" pitchFamily="34" charset="0"/>
              <a:buChar char="•"/>
            </a:pPr>
            <a:r>
              <a:rPr lang="en-GB" sz="2200" dirty="0"/>
              <a:t>“stating clearly and codifying the accepted ideas of our age so far as this has appeared allowable and practicable”.</a:t>
            </a:r>
          </a:p>
          <a:p>
            <a:pPr marL="0" indent="0">
              <a:buClr>
                <a:schemeClr val="tx1">
                  <a:lumMod val="10000"/>
                </a:schemeClr>
              </a:buClr>
              <a:buNone/>
            </a:pPr>
            <a:endParaRPr lang="en-GB" sz="2200" dirty="0"/>
          </a:p>
          <a:p>
            <a:pPr>
              <a:buClr>
                <a:schemeClr val="tx1">
                  <a:lumMod val="10000"/>
                </a:schemeClr>
              </a:buClr>
              <a:buFont typeface="Arial" panose="020B0604020202020204" pitchFamily="34" charset="0"/>
              <a:buChar char="•"/>
            </a:pPr>
            <a:r>
              <a:rPr lang="en-GB" sz="2200" dirty="0" smtClean="0"/>
              <a:t>“A </a:t>
            </a:r>
            <a:r>
              <a:rPr lang="en-GB" sz="2200" dirty="0"/>
              <a:t>positive set of rules, </a:t>
            </a:r>
            <a:r>
              <a:rPr lang="en-GB" sz="2200" dirty="0" smtClean="0"/>
              <a:t>… [prevents] </a:t>
            </a:r>
            <a:r>
              <a:rPr lang="en-GB" sz="2200" dirty="0"/>
              <a:t>the unchaining of passion and savage instincts </a:t>
            </a:r>
            <a:r>
              <a:rPr lang="en-GB" sz="2200" dirty="0" smtClean="0"/>
              <a:t>…[strengthens] </a:t>
            </a:r>
            <a:r>
              <a:rPr lang="en-GB" sz="2200" dirty="0"/>
              <a:t>the discipline </a:t>
            </a:r>
            <a:r>
              <a:rPr lang="en-GB" sz="2200" dirty="0" smtClean="0"/>
              <a:t>… by </a:t>
            </a:r>
            <a:r>
              <a:rPr lang="en-GB" sz="2200" dirty="0"/>
              <a:t>keeping them within the limits of respect due to the rights of humanity</a:t>
            </a:r>
            <a:r>
              <a:rPr lang="en-GB" sz="2200" dirty="0" smtClean="0"/>
              <a:t>.”</a:t>
            </a:r>
            <a:endParaRPr lang="en-GB" sz="2200" dirty="0"/>
          </a:p>
        </p:txBody>
      </p:sp>
    </p:spTree>
    <p:extLst>
      <p:ext uri="{BB962C8B-B14F-4D97-AF65-F5344CB8AC3E}">
        <p14:creationId xmlns:p14="http://schemas.microsoft.com/office/powerpoint/2010/main" val="12017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672"/>
            <a:ext cx="8229600" cy="1139825"/>
          </a:xfrm>
        </p:spPr>
        <p:txBody>
          <a:bodyPr/>
          <a:lstStyle/>
          <a:p>
            <a:r>
              <a:rPr lang="en-GB" b="1" dirty="0" smtClean="0">
                <a:solidFill>
                  <a:srgbClr val="FFFFFF"/>
                </a:solidFill>
              </a:rPr>
              <a:t>Stated objectives of manuals</a:t>
            </a:r>
            <a:endParaRPr lang="en-GB" b="1" dirty="0">
              <a:solidFill>
                <a:srgbClr val="FFFFFF"/>
              </a:solidFill>
            </a:endParaRPr>
          </a:p>
        </p:txBody>
      </p:sp>
      <p:sp>
        <p:nvSpPr>
          <p:cNvPr id="3" name="Content Placeholder 2"/>
          <p:cNvSpPr>
            <a:spLocks noGrp="1"/>
          </p:cNvSpPr>
          <p:nvPr>
            <p:ph sz="half" idx="1"/>
          </p:nvPr>
        </p:nvSpPr>
        <p:spPr>
          <a:xfrm>
            <a:off x="467544" y="980728"/>
            <a:ext cx="8352928" cy="5760640"/>
          </a:xfrm>
        </p:spPr>
        <p:txBody>
          <a:bodyPr/>
          <a:lstStyle/>
          <a:p>
            <a:pPr marL="0" indent="0">
              <a:buClr>
                <a:schemeClr val="tx1">
                  <a:lumMod val="10000"/>
                </a:schemeClr>
              </a:buClr>
              <a:buNone/>
            </a:pPr>
            <a:r>
              <a:rPr lang="en-GB" sz="3200" b="1" dirty="0" smtClean="0"/>
              <a:t>Tallinn Manual 2013</a:t>
            </a:r>
            <a:br>
              <a:rPr lang="en-GB" sz="3200" b="1" dirty="0" smtClean="0"/>
            </a:br>
            <a:r>
              <a:rPr lang="en-GB" sz="2400" dirty="0"/>
              <a:t>NATO Cooperative Cyber Defence Centre of </a:t>
            </a:r>
            <a:r>
              <a:rPr lang="en-GB" sz="2400" dirty="0" smtClean="0"/>
              <a:t>Excellence</a:t>
            </a:r>
            <a:br>
              <a:rPr lang="en-GB" sz="2400" dirty="0" smtClean="0"/>
            </a:br>
            <a:endParaRPr lang="en-GB" sz="3200" dirty="0"/>
          </a:p>
          <a:p>
            <a:pPr>
              <a:buClr>
                <a:schemeClr val="tx1">
                  <a:lumMod val="10000"/>
                </a:schemeClr>
              </a:buClr>
              <a:buFont typeface="Arial" panose="020B0604020202020204" pitchFamily="34" charset="0"/>
              <a:buChar char="•"/>
            </a:pPr>
            <a:r>
              <a:rPr lang="en-GB" sz="3200" b="1" dirty="0" smtClean="0"/>
              <a:t>“bring together scholars to examine how extant legal norms apply to new form of warfare”</a:t>
            </a:r>
          </a:p>
          <a:p>
            <a:pPr>
              <a:buClr>
                <a:schemeClr val="tx1">
                  <a:lumMod val="10000"/>
                </a:schemeClr>
              </a:buClr>
              <a:buFont typeface="Arial" panose="020B0604020202020204" pitchFamily="34" charset="0"/>
              <a:buChar char="•"/>
            </a:pPr>
            <a:r>
              <a:rPr lang="en-GB" sz="3200" b="1" dirty="0" smtClean="0"/>
              <a:t>“carefully selected […] </a:t>
            </a:r>
            <a:r>
              <a:rPr lang="en-GB" sz="3200" dirty="0" smtClean="0"/>
              <a:t>legal practitioners, academics and technical experts </a:t>
            </a:r>
            <a:r>
              <a:rPr lang="en-GB" sz="3200" b="1" dirty="0" smtClean="0"/>
              <a:t>[is] crucial to the credibility of the final product”</a:t>
            </a:r>
            <a:endParaRPr lang="en-GB" sz="2000" dirty="0"/>
          </a:p>
        </p:txBody>
      </p:sp>
    </p:spTree>
    <p:extLst>
      <p:ext uri="{BB962C8B-B14F-4D97-AF65-F5344CB8AC3E}">
        <p14:creationId xmlns:p14="http://schemas.microsoft.com/office/powerpoint/2010/main" val="1136446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CC00"/>
                </a:solidFill>
              </a:rPr>
              <a:t>Authority of a manual </a:t>
            </a:r>
            <a:endParaRPr lang="en-GB" b="1" dirty="0">
              <a:solidFill>
                <a:srgbClr val="FFCC00"/>
              </a:solidFill>
            </a:endParaRPr>
          </a:p>
        </p:txBody>
      </p:sp>
      <p:sp>
        <p:nvSpPr>
          <p:cNvPr id="3" name="Content Placeholder 2"/>
          <p:cNvSpPr>
            <a:spLocks noGrp="1"/>
          </p:cNvSpPr>
          <p:nvPr>
            <p:ph sz="half" idx="1"/>
          </p:nvPr>
        </p:nvSpPr>
        <p:spPr>
          <a:xfrm>
            <a:off x="215516" y="1417638"/>
            <a:ext cx="8712968" cy="5323730"/>
          </a:xfrm>
        </p:spPr>
        <p:txBody>
          <a:bodyPr/>
          <a:lstStyle/>
          <a:p>
            <a:pPr marL="0" indent="0">
              <a:buNone/>
            </a:pPr>
            <a:r>
              <a:rPr lang="en-GB" dirty="0" smtClean="0"/>
              <a:t>Statute of the ICJ, art 38(1):  </a:t>
            </a:r>
          </a:p>
          <a:p>
            <a:pPr marL="0" indent="0">
              <a:buNone/>
            </a:pPr>
            <a:r>
              <a:rPr lang="en-GB" dirty="0" smtClean="0"/>
              <a:t>“The Court, … shall apply:</a:t>
            </a:r>
          </a:p>
          <a:p>
            <a:pPr marL="0" indent="0">
              <a:buNone/>
            </a:pPr>
            <a:endParaRPr lang="en-GB" sz="2400" dirty="0"/>
          </a:p>
          <a:p>
            <a:pPr marL="0" lvl="0" indent="0" eaLnBrk="0" hangingPunct="0">
              <a:spcBef>
                <a:spcPct val="0"/>
              </a:spcBef>
              <a:buClrTx/>
              <a:buSzTx/>
              <a:buNone/>
            </a:pPr>
            <a:r>
              <a:rPr lang="en-US" altLang="en-US" sz="2400" dirty="0">
                <a:effectLst/>
              </a:rPr>
              <a:t>a. </a:t>
            </a:r>
            <a:r>
              <a:rPr lang="en-US" altLang="en-US" sz="2400" b="1" dirty="0">
                <a:effectLst/>
              </a:rPr>
              <a:t>international conventions</a:t>
            </a:r>
            <a:r>
              <a:rPr lang="en-US" altLang="en-US" sz="2400" dirty="0">
                <a:effectLst/>
              </a:rPr>
              <a:t>, whether general or particular, establishing rules expressly recognized by the contesting states; </a:t>
            </a:r>
          </a:p>
          <a:p>
            <a:pPr marL="0" lvl="0" indent="0" eaLnBrk="0" hangingPunct="0">
              <a:spcBef>
                <a:spcPct val="0"/>
              </a:spcBef>
              <a:buClrTx/>
              <a:buSzTx/>
              <a:buNone/>
            </a:pPr>
            <a:r>
              <a:rPr lang="en-US" altLang="en-US" sz="2400" dirty="0">
                <a:effectLst/>
              </a:rPr>
              <a:t>b. </a:t>
            </a:r>
            <a:r>
              <a:rPr lang="en-US" altLang="en-US" sz="2400" b="1" dirty="0">
                <a:effectLst/>
              </a:rPr>
              <a:t>international custom</a:t>
            </a:r>
            <a:r>
              <a:rPr lang="en-US" altLang="en-US" sz="2400" dirty="0">
                <a:effectLst/>
              </a:rPr>
              <a:t>, as evidence of a general practice accepted as law; </a:t>
            </a:r>
          </a:p>
          <a:p>
            <a:pPr marL="0" lvl="0" indent="0" eaLnBrk="0" hangingPunct="0">
              <a:spcBef>
                <a:spcPct val="0"/>
              </a:spcBef>
              <a:buClrTx/>
              <a:buSzTx/>
              <a:buNone/>
            </a:pPr>
            <a:r>
              <a:rPr lang="en-US" altLang="en-US" sz="2400" dirty="0">
                <a:effectLst/>
              </a:rPr>
              <a:t>c. the </a:t>
            </a:r>
            <a:r>
              <a:rPr lang="en-US" altLang="en-US" sz="2400" b="1" dirty="0">
                <a:effectLst/>
              </a:rPr>
              <a:t>general principles of law </a:t>
            </a:r>
            <a:r>
              <a:rPr lang="en-US" altLang="en-US" sz="2400" dirty="0">
                <a:effectLst/>
              </a:rPr>
              <a:t>recognized by civilized nations; </a:t>
            </a:r>
          </a:p>
          <a:p>
            <a:pPr marL="0" lvl="0" indent="0" eaLnBrk="0" hangingPunct="0">
              <a:spcBef>
                <a:spcPct val="0"/>
              </a:spcBef>
              <a:buClrTx/>
              <a:buSzTx/>
              <a:buNone/>
            </a:pPr>
            <a:r>
              <a:rPr lang="en-US" altLang="en-US" sz="2400" dirty="0">
                <a:solidFill>
                  <a:schemeClr val="tx1">
                    <a:lumMod val="10000"/>
                  </a:schemeClr>
                </a:solidFill>
                <a:effectLst/>
              </a:rPr>
              <a:t>d. subject to the provisions of Article 59, </a:t>
            </a:r>
            <a:r>
              <a:rPr lang="en-US" altLang="en-US" sz="2400" i="1" dirty="0">
                <a:solidFill>
                  <a:schemeClr val="tx1">
                    <a:lumMod val="10000"/>
                  </a:schemeClr>
                </a:solidFill>
                <a:effectLst/>
              </a:rPr>
              <a:t>judicial decisions and the teachings of the most highly qualified publicists of the various nations</a:t>
            </a:r>
            <a:r>
              <a:rPr lang="en-US" altLang="en-US" sz="2400" dirty="0">
                <a:solidFill>
                  <a:schemeClr val="tx1">
                    <a:lumMod val="10000"/>
                  </a:schemeClr>
                </a:solidFill>
                <a:effectLst/>
              </a:rPr>
              <a:t>, as subsidiary means for the determination of rules of law. </a:t>
            </a:r>
          </a:p>
          <a:p>
            <a:pPr marL="0" indent="0">
              <a:buNone/>
            </a:pPr>
            <a:endParaRPr lang="en-GB" dirty="0" smtClean="0"/>
          </a:p>
          <a:p>
            <a:pPr marL="0" indent="0">
              <a:buNone/>
            </a:pPr>
            <a:endParaRPr lang="en-GB" dirty="0" smtClean="0"/>
          </a:p>
          <a:p>
            <a:pPr marL="0" indent="0">
              <a:buNone/>
            </a:pPr>
            <a:endParaRPr lang="en-GB" sz="2400" dirty="0" smtClean="0"/>
          </a:p>
        </p:txBody>
      </p:sp>
      <p:sp>
        <p:nvSpPr>
          <p:cNvPr id="4" name="AutoShape 2" descr="data:image/jpeg;base64,/9j/4AAQSkZJRgABAQAAAQABAAD/2wCEAAkGBw8PDw8PDw8QDw0PEA8PDw8PEA8PDw8NFRYWFhURFhYYHiggGBslHRUVIj0iJSkrLi4uFx8zOD8sNygtLisBCgoKDg0OGxAQGzcfHyU1NS0tKys3LystKy0tLSsrLS0tLS0vLS0tLSstLS0tLS0tLS0tLSstKy0tLTc3LS0tN//AABEIAQ0AuwMBIgACEQEDEQH/xAAbAAEAAgMBAQAAAAAAAAAAAAAAAgUBAwQGB//EAEUQAAIBAgMCBwsICwEBAQAAAAECAAMRBBIhEzEFIjJBUYGxFRYzUlRhYnFykuEUU5GTlKLR0wYHIzQ1QnShssHS8IIk/8QAGAEBAQEBAQAAAAAAAAAAAAAAAAIBAwT/xAAfEQEAAgIDAQADAAAAAAAAAAAAARIRMQIDISJBUWH/2gAMAwEAAhEDEQA/ALytVbM3GblNznpkNs3jN7xitym9pu2Qh4Zmcp7Z/Gb3jG2fxm94yEQzMp7V/Gb3jG1bxm94yEQZlPat4ze8Y2r+M3vGQiDMp7VvGb3jG2fxm94yEQZlPat4ze8Y2r+M3vGQiDMp7V/Gb3jG1fxm94yEQZT2reM3vGNs/jN7xkIgyntm8ZveMbZvGb3jIRBmU9s/jN7xjbN4ze8ZCIMp7Z/Gb3jG1bxm94yEQZlPav4ze8ZZ4Ooci3JO/nPSZUyzwXg16+0w6dc+q+tym9pu2Qk6/Kb2m7ZCHOdkQZitWpUqb1qzmnTQoCVTObtm5rjTimZM4IjLMSt75eDPKn+pX8yZ75eDPKn+pX/uZeG1WMSt75eDPKn+oX8yZH6S8GeVP9Qv5kWgqsYld3y8GeVP9Sv/AHMd8vBnlT/UL+ZFoKrKJXd8vBnlT/UL+ZMd8vBnlT/Ur/3FoKrKJXd8vBnlT/Ur/wBzHfLwb5U/1C/mRaCqyiVvfLwZ5U/1K/8Acd8vBnlT/UL+ZFoKrKJW98vBnlT/AFK/9zPfLwZ5U/1K/wDcWgqsYlb3zcGeVP8AUL+ZOrg/hTB4lmShXd6gRnsaQUWUE7w5tuPNF4Ky6IiJTCWeC8GvX2mVks8F4NevtML69q+vym9pu2Qk63Lb2m7ZCETslX+l38OxPt0eypLSVf6Xfw7E+3R7KknlpsPlcRMgzUMRLTHVAuGoVBTpB6oxQYimo5LAKR0WndwlhaSvwllVP2dKiUUU7CkTWoKSp6bOw65NlVediXHDCIq0wqIC2GwVRstKzAtSVmfMOknd55CjSpnDFlCitSXaVqdRL7WkaqhatN+axKqV05zrrNszCqiW+JTMmEVadMPiKL5iKag5/lFVcwsNLKgHqE7qOGonFYDZ00bDYt8MjAguAyVNlVUFtRmsGPtzLNq81EssERUoYslENSnQpMmVFDD9vTDsLeixF+ibeDMrYjB0mp0ytSphVcFFJZGq2P0g7/MJuWYVES4wJR0xZdKa7KnSyvslbJfEU0LW5zZiJq4Pwy1a9QEDSniatOmAVD1ERnRAOYGw06pljCsiXvBVGnVGGZ0TOcbToEZQFrUGALXXcbHn9KVnCJXPZcumYHImzsczaEc5AtrNifwY8cs9b+rX97qf09b/AAeeSnrf1a/vdT+nrf4PM5abx293ERLCWeC8GvX2mVks8F4NevtML69q+tym9pu2Qk63Kb2m7ZCETslX+l38NxPt0eypLSVf6W/w3E+3R7KknlpsPlcS04ATPUdCiuBRxL6oGOZabFTu5iAZOkqPg61SoMpGIooHp0UYgbN7rvW3JB36mJlMQqmqsQFLEqt8oJJC332HNJnEVDmJdyXFnJZruOhukaDfPR1sGm0xf7MqiYbBOGXDozIW2OZwm4E5mvrzmV3BFDNi3VqYP7LGtkamNCuHqshyEcUghT5tJlobhXPiqjCzVHYWAszMRYbhrzCQNVsoXM2Ubluco1vu9esu+DaFOsMLTZVp4i4ek7KFp4pdowai5Omaw4rHQ8k7xNGD41LGtkQ7GmhQ7NDlY4mmCd2+zMPVpGTCtGJqDLx34gITjHiKd4HQNT9Mwld1y5XZchLJZiMrH+YdB0Gvml9iMMGwWFqLT/a1flxJp4dWD5aiWuw1UKC1rbps4YwSjDkpSQuKHBlRgtMI9FWw4L1jYcZXY2PQdTvF8yVl5xKrKcyswbXUEg679YFZgwfM2cEEPc5gRuN995fYqhTf5TURKdKpSSqlfDlQuUg2SvSB3A6XA1Um+46aquFVMLdUX5ThXBr3QlhSrrYZwwscjBR5i82xVTpiHXNldlz8qzEZufXp1mGqsWzliXuDmJOa43G89DSoDuhg6JpJkfuezIaS8YtRQvcW1BLMT8JXtRK4fDVaaB6jvWFbiB7VlYZKTC2gK2NufMejTLFVft3zBs7ZhubMbg+Y80gSTqTcneTvJnoKtDDft6bKKdJsRlp1wCww9XJfITvanclTv3AjdrDDYRFxT/KQgpKyUDYA0zUdQOKUuLgXa/TabYqoZ639Wv73V/p63+Dyrq8HVFwxTZE1kxtSizCnxuKg4t7Xte5lp+rX96qf09b/AAeZynMHGMS93EROgSzwXg16+0yslngvBr19phfXtX1+W3tN2yEnX5be03bIQidkq/0t/huJ9uj2VJaSr/S7+HYn26PZUk8tNh8tRyNxI9RI0jObWubb7XNr+qRlqaZWhhWoLmdjV2pCB22wchEIINhlym3PcxMpiFdt3353ud/Ha5EwKrXzZmzHe2Y5j1y3xFJkXDPSpq7PtNsuRWX5QKjA0mHMuXLp0G82cK4emaNUYZcyJj6ygqoZhSZFyC+/LcPY+aZluFGXJtck25Op09XRAcgEAkA7wCQD6+men4Lpo2YuKevCFJOPTTJUGyqnYFv5Vcqq35iQZwUM64XFMyBalGtgkXNTXNTBGIzKbj0VvffYRb+FVSKzgZc7ZdRbM1rHeLTG1a98zXtlvmN8vR6p34CkGoYpwAa6bAotgTsmZhVZV8x2Y8wYyywdNGNElRtmwGPasBTUkFFrbGoU0GewXovlU89ymcERl50uSbliSeck3+mZNRteM3G5Wp43r6ZZcElXx+FHhEbEYVDnpoudSyKwZBcdI57ydWlnwNNqaBqgxmIVyiguFKUjTBtra+e3NvjLMKratcNmbMNzZjceowtVhezEZtDZiM3rtvl2aaVBiQBs22mKqUqopq1CrTRSWok/yEAXUjS7W5wRz4is3ySjUsuZ6+MRm2aaps6Fhu5sz29ZjJhVZza1zl32vpf1QHNrXNt9rm1+mX2MoD/9RVRt0TA5Fyi4pNTBquq85vl19IzPBdMtSxjVUKstDDlWWij1ANqBmCm2pFxfnHTFm1Ufyh/HfXfxm1nqf1a/vdT+nrf4PPL4lSHYMCGuSQRlIvrqObfunqP1a/vdT+nrf4PHLRx293ERLCWeC8GvX2mVks8F4NevtML69q+vym9pu2Qk6/Kb2m7ZCETslX+l38OxPt0eypLSVv6UhTwfiAxKrno3KqGI0qbgSL/TJ5abD5TMqxG4kX0Nja46J07PD/PVvs6fmzOzw/z1b7On5s1DlBIvbS+htpceeFYjcSLixtpcdE6tnh/nq32dPzY2eH+erfZ0/Ngct+bm/tBJ6T9JnTs8P89W+zp+bM7PD/PVvs6fmwOUEjUaEbiN8XOpubnfOnZ4f56t9nT82Nnh/nq32dPzYGrD12ptmQgNzNZSVPjLfcfONRNakjcSLixsbXHROnZ4f56t9np/mxs8P89W+zp+bA5rm1rmx5ub6IuZ07PD/PVvs6fmzOzw/wA9W+zp+bDXLmN73N+m5v8ATGY3vc36bm86dnh/nq32dPzY2eH+erfZ0/Nhjlnrf1a/vdT+nrf4PPObPD/PVvs6fmz1X6vEpDFVNm9RzsK1w9JaYAyPzh2k8tK47e0iIlhLPBeDXr7TKyWeC8GvX2mF9e1fX5be03bISdblt7TdshCJ2Sr/AEt/h2J9uj2VJaSr/S7+G4j26PZUk8tNh8riImoJtw2Hao600F3chVBIAJPnO6apuw2IamSyGzkWDAkMuoNxb1W9RMSMUcOzBmGiJlzsbhVzGyg+c9A10PQZtXg+oSAMpZg7IAwO0VL5inMeSfXY2vJNj2JrXVcldg70wDlDgllZTvBGZupiJnuk4yEKqtTzikVzXpo5JKjXWxZiL87GZ63xA4Cpxjl0WiuIJuLbE2swPPvAtvvfoMk/BlVTUDKAaWyz8ZbDaWyWPPe43SbcKuUNPKmQ02pAZdVQ5dx371Jsed26ZOrwzUYMGVCGIO5rgCrtQL36TbXm0mfTfHPU4PqLtRYE0L7QBgStmKk25wCNbc2u6Dgmyu2ZMtNgjHONHIcgecnZtNtbhR2qNVACVWfPmBc2YszEDMTpxiLHS00tjCVqKVS1WqlVrAizLnsosdB+0b+031njYnBdZiFygE0kri7KAaTMEB95gLfhNdXBVEXMwAW7i9wbOrBWTTnuRp0azqp8OVl1GUPlqIr8a6q1RKgUa2sGQWHnPTOWtjMyGmEVENU1gFzWViuWwBO6Z63xzRESkk9b+rX97qf09b/B55Ket/Vr+91P6et/g8nlpXHb3cREsJZ4Lwa9faZWSzwXg16+0wvr2r63Lb2m7TISdblN7TdshCJJx8P4KriMDXpUUapUZ6JCqCTa1TXT1idkTJjMNiXzXvO4R8kq+434R3ncI+SVfcb8J9KiT6fL5r3ncI+SVfcb8I7zuEfJKvuN+E+lRH1+z5fNe87hHySr7jfhHedwj5JV9xvwn0qI+v2fL5r3ncI+SVfcb8I7zuEfJKvuN+E+lRH0fL5r3ncI+SVfcb8I7zuEfJKvuN+E+lRN9Pl817zuEfJKvuN+Ed53CPklX3G/CfSomeny+a953CPklX3G/CO83hHySr7jfhPpUR6fL5r3m8I+SVfcb8J6L9B+AMXhsRUqV6FSmhoVhmZWAvkbn6xPURGJn8kYgiIlsJZ4Lwa9faZWGWeC8GvX2mF9e1fW5Te03bISdblN7TdshCJ2REQEREBERAREQEREBERAREQEREBERAREQEs8F4NevtMrJZ4Lwa9faYX17V9blt7TdpkJOtym9pu2QhE7IiICIiAiJzPWfMQFNgRa4NmGuYX5jpz9MDpmuuGKsENntxSdwM52rVLGykm24ow/kvfz8bS3nhK9TW6EHILcVrbQlhYndbRYEnStrZgNNN2+y+bTUP8ASJIpUuCG4ue5Bt4O27d0zFOsxzEqwsoOiknNbUW5zfomsV6mnFJ5BIyMOd8wF+cAL6+uBtVKuQgsM9hlOmhsL83TeSoK4PHIPFXd49uN1fiZop16umZN+W5ytZeNZtPURr9MymIqcS6nUHPxG4p0/EwOyJxDEVcpunGCrpY2J1zH6ALDpIkmqVbmy8/FJUi4zAWPONL67ufmMDriRpkkAkEE8xtcebSSgIiICIiAlngvBr19plZLPBeDXr7TC+vavrctvabtkJOtym9pu2QhE7a2q2OXnADHm0Jt/qaBj100OpQdHKF+edRUHeAbdMxs16B9A9UDQ2LAzaHigt6wCVNvo/uJJsSAQCDfNlO4gaA3Pm1A65tyDoH0CCg6B9AgaKeLDKzBTxQCwNgRpe0y2LAvxSbZhpYm6gEj+835RusLbrWFrRlHQPogaKeMVibagZrG4sQMuo98TNPEhjYA3G8GwI1t/wC+Im7IOgdO4b5jZjTQabtBpA5lx6EXswH7PeN2fn9Q6ZuoVc9za1mZetSQeyT2a+KN1tw3dHqmQANwtz9cDS2KUOyWN1XN1a7uk6SHy5eg+D2nMDbnB886CgO8AnzgRs18UfQP/c5+mBpGLHH0IyByd25Ta46Qbf2Mx8rGfJlN+N6rAKd//wBj6J0WHR0/33zGzXTijTdoNIGj5YMuextkR7aXs3NI/Lhdlym6WvboOU+v+b+06Nkvir0bhujZr4o+gQNT4tQSBrZc1xqN5FtPVI/LlsDY6qjbtOMQLXHOMwNp0FRzgHS27m6IyL0Dp3DfA0HGqN4PPbzkMVI159L+qdMxkHQPoEyYCWeC8GvX2mVktMF4NevtML69q6vym9pu2QEnX5be03bIQiSIiAiIgImJmAi8hUphrXJGU5hY21/92zWmFUbr6ADU8wzf9GBuvF5oXCIN1wRkFwdeJe3bM08IikWHJJYXN7G2UwN95i46ZpOFS9zflZ+blXB/1MfIqfR/Kq817Lf6d5gdF4mgYVbhtbhs41/mNx/ub7wERF4CIiAiIgJZ4Lwa9faZWSzwXg16+0wvr2r63Lb2m7ZCTrctvabtkIROyIiAmqpRDEm+9cvMRbff1zbEDjbg9Sb5m3MOnlCx3+qbPko6fG/uLfGdEQOZ8Gpvxjqb+o2K3HUR9E3BNSemwtbmEnEDmODHSeSF5husQfXcXvJ0cOENwSdGHNrdi3+zN0QIVKYa1+Y3/sR/uaPkK8XjNxRbm10Udi/3nUIgaPkwve5vdT1jTs06pirhFa41FyTppvXLadEQOYYJbsSSc1rg+0WHXcxTwYU3DEm6nW28AD/U6YgIiICIiAlngvBr19plZLPBeDXr7TC+vavrctvabtkJOtym9pu2QhE7IiYgZiIgIiICIiAiIgIiICIiAiIgIiICIiAlngvBr19plZLPBeDXr7TC+vavrctvabtkJOtym9pu2QhE7IiICYmYgIiICIiAiIgIiICIiAiIgIiICIiAlngvBr19plZLPBeDXr7TC+vavrcpvabtkJOty29pu0yEIkiIgIiICIiAiIgInAwxGUW5eUZrlcpqA626ARf7vnk7Vs19QmdNCVzbPLxrWO/N/vzQOyJWWxVn5zkcJY0757HITfqv5/NO6gG42bdnOS9r5NLXt579VoG2IiAMREBERAREQEs8F4NevtMrJZ4Lwa9faYX17V9blN7TdshO+rgbsxzbyf5fP65Huf6f3fjDJ4y4onb3P9P7vxjuf6f3fjBSXFE7e5/p/d+Mdz/T+78YKS4onb3P9P7vxjuf6f3fjBSXFE7e5/p/d+Mdz/T+78YKS4onb3P9P7vxjuf6f3fjBSXFE7e5/p/d+Mdz/T+78YKS4onb3P8AT+78Y7n+n934wUlxRO3uf6f3fjHc/wBP7vxgpLiidvc/0/u/GO5/p/d+MFJcUTt7n+n934x3P9P7vxgpLilngvBr19pmnuf6f3fjO3DYfKoF77+bzzF8OMxL/9k="/>
          <p:cNvSpPr>
            <a:spLocks noChangeAspect="1" noChangeArrowheads="1"/>
          </p:cNvSpPr>
          <p:nvPr/>
        </p:nvSpPr>
        <p:spPr bwMode="auto">
          <a:xfrm>
            <a:off x="155575" y="-2193925"/>
            <a:ext cx="3181350" cy="4572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data:image/jpeg;base64,/9j/4AAQSkZJRgABAQAAAQABAAD/2wCEAAkGBxITEhUTExIWFRUXGB0bGRgYGBgeGhseGiAfHx4fHh0iHysgHx8lHh0dIjEiJyorLi4uHiAzODMtNyktLy0BCgoKBQUFDgUFDisZExkrKysrKysrKysrKysrKysrKysrKysrKysrKysrKysrKysrKysrKysrKysrKysrKysrK//AABEIAKoAqgMBIgACEQEDEQH/xAAcAAACAgMBAQAAAAAAAAAAAAAGBwQFAAECAwj/xABIEAACAQIEBAQEAwUEBwYHAAABAgMEEQAFEiEGEzFBByJRYRQycYEjQpEzYnKhsRVSgsEkQ3ODkqLwJTRTVGOyF0WTwtHS0//EABQBAQAAAAAAAAAAAAAAAAAAAAD/xAAUEQEAAAAAAAAAAAAAAAAAAAAA/9oADAMBAAIRAxEAPwB44zGYzAc2xgUY6xq+AwnGY8i4tdrAet8Aed+IheU0uWQmqqNwW6RRn95rWP64A+mkVQSxAHvgPzXxMy6F+WsvOk6BIVLsT6C3fFNTeH9RVnm5tVtKOvw0epIl++rf9NsX+W1WXUoMVDArt0K06at/RpANIP8AEwwFXFxhmlT/AN1ycovaSplCfrGBqB++PRafiN9+dQw+2h2I+/fEzMOJalNpFpKQdjUVGpzf/wBJAP8A3HFG/GURLB801kWB+GpD5dR0jzNr21bXNhfAT5Mhz0//ADSAfSBrf+7HJyriGP5a6klHo8TA/wDX3x280qC5qq87XIPwisB66Sg2xWTcSpExX+06tWFr8+mR1GpdQ3SNQbrv16YCZ/bufw/tcugnA6tFKVNvo22NUnixAH5dZTTUjXt5xqX/AIgLY9sr4ulkssFXQ1pNiFOqnkP0BLgn7DFvmOfRBGSuppI4/wAxdRJF93S4Ue7WwF1l2bQTqDFMkgP91gT+l74l2APTC3qPDejmtVZbOaaQ7q0Dgxn7DtjzXi3M8tIXM4BLBewqYui+7rufvgGhjMV2SZ5T1cYkglWRT6HcfUdRifvgM1Y3bGWxgwGtOM046xmA5xvGLjTHAbAxX53nMVLE80zBI0FyT/QepxvO80jpommlcJGouSf6D3OFxk2WSZ3KtZVqY6KJr08B/Pb874DKdK3PvO+uky8HyqNpZvW57L9sE9NWUtEvwtDArygbxR7KnbVNIAVT77mxsDiHnHEmtWEEi09HAdM1SRa9tuXANrt+8LjfbFNmuSVElK7KOTRMpZoYSfiJNQ2lke3mPcoN9rXN8B75tmet1SRZK6RyyrFHeOiVlBOlpD+0J+Xcm5AGkY1lbT1aNGarkCaDXTCnHKQEXDIy/PqR7BgCNj2xvhwosT0khURHl/s+kTuBy5o/7sbOAQPyODc74X3H2azUlfTSltMsEut4xsoc6Nbr+5OFvYdCGv1wBtwbDDSVCSBFUudEhPmkIlaysXO5ZJhJE3UkFDf11xmxiFeI47kxVG4BFvLBNf2Kl3b63OABuOtS1ragjmQywBt9pbLJH9tKSA9mQHE+KetmqJadnqameWLUVhMaIBLCEIdnDflNthvbY4Ci4Q4Erc2kM7N+GXIedzqJPcWvckfbDBjR/hdMsmuW9SEbYWckUENl/h1Hqe+Ljw0idcj5dGyfE+ckODZHZidLjqSB5b4VMMOaxJTVJjZ4lkQKyAvZopnks4W5vzWa9+u2AY/E+TRVElmjViNowQDcJangXforTO72HZTjniCmkppIocvqpIBCAkl2ZomIGtiynYBIwb2tqZ1W98edBxJDz7biVNCRRyqUJ0DlxX1AfNJLLIT204m5VPTTzl5J1IXzutwbor+UW7tLMDIQN7LGpGA1URtDFHVVUHwjyaf9IoiwOphtzoLef3+bv8vXBHS8S/h2qxHNTsLfFRC8JB/8VLkxn1O6+4xT51Wy1DuWYx6Bfy3vEj7FVt1nlA2I3RXNx68vw8lBTvVc40rMABAqh4mXosbRf6yQg2LA3J6YDjM+Bnp5Pj8mYRva5hveKZf3bbDbpgj4H45irgyOvJqY9pIXPmB9R6g+2BnhnPGXWadGTlH/AEnLmIvEfzNA3oB5jHv6AA4n8ScOw5miZhl8gjqozdJALatPVHHUem/S+AYYbGzgL8PuMzWB4J1EVXCbSx9OncDuD7YNL4DBjL4wjGtOA6x5zWtc9Lb47Y2wBeKeeSxxx0VKb1NWxRbdUTbU1utrHrgKHQ2e11rkZdSNbT2mkHv3AsMEHFWbK4kgVzDTQLepkXa9ukMZ6aiRY+xGPQ0y5XSQUNIAZpTojuOjW/EmYf3VHmP2HUjAnm2R1VSkQgj5tFAzfMFaSocbGV0YgSBje24O1wTcYCxzTherlEc8ilIo1HLpIwv4AHchjoluNmGxt8u+JGRZ29Myxi0kbEnlrsLjcmnYm1ha5gazIPW4Bh5TnU8JIV2XSfNBIHkRR6hSBURD6cxQB6YsqqppatdZAjLW1HyvTSEdNUgHkcHoToYGxIwHOa5fH+HNAyGEsSmoeVGktrhcdo5TYgG2lxc+mAPieH+0fLFSyVFTChV2JIKJvZHPVpI2Urcdb9N8XGbNKs4oadS01SCGSXfSmwLS7WlUAkpKCGJXzE4afDORRUkIjS7N1d2N3kbuzHqScB8iV+XmI6GVww66kZCPYhhfD28MM+pRR1VW7KJSF1pe7BY0Cqo7ksQW2H5gO2CjxdC/2TV6lGyLpvbrqHT3wAZdl+T1ENLVPJLRmGNVEixMgMoIIbmlSrspF8AW8S5vTwZaKuOpQVAjUK0bC8jA30EdxuRYja/bEKv47pKaZWT/AEimqUQyRxWcwubKNunnFgU63BO97Y54NoKQ18xJWtmVNZq2FjGbmyPGQADax1jrfe1sC/H2TSUk9TOqXSoWCo0ruA0UgMi+9tjf0b2OAY0eQU00vNXLrsEAV6kmyLuQFjOplAJPlsvXAHx7UziaGlmroDS8wM0sUFnpipv1BYpuAAb/AFG2GdlPGdDOpaGdGbl8xlvuAou17+mBrLYFhy+tik0sZ3uQSCoasVPKfo7n7DAcZZXwRoJoRzig1RhnFkVhY1NQ9tpHF9vm07AY8Zg88qu7SPI4PL0gCR1PURKbinhI6yNd3F7WIGB7I6GWkkWmldGhDuKZ9LOSyOQ4WJNmmPUO58trgdcEX9olBIkLGIk3lZGSSe/rPUN+FDb+6Sx9B2wHpWcOUsISaonWCdL/AA0VPcctvRVA5kzHoxN7+gxEyTP3jeaoSPRNGQtbSKR5h1E8Y7NY6nXc7W6jHdHl81QCYV1ajZmVmjR/9pUMDNMN+kYRTa17Ysk8PXRFnWRRVw3MSxII4R/ejK7swcbEsx9cBF47yJpBHnGWuDPGockdJYwNx9hfb7YL+CuJ46+ljqE2JFnXurD5h9L9MDPB+axwSpGt1pqxpDGrdIahSedCfQMwcr7363GKgqcmzjp/odebf7OT0HoNRwDbLbXxrXjmP067Y9cBwWFrnphZeHymvzCrzVx+Ep5NMf3Vvqb6Hb9fbBD4n50abLKiQdWTQn8Unl/kDfERaFqHJo6WPaZ0WFSB/rZjbVt6FiSfa+AoeJMwkfmTR351STSUekFnWFD+PMq9STe+3UKluuLPK+MjBGiOsZ0KEBkElMxCiwsssYX/AJsSslySmqJpTIiSR02mlgVrEKsQ87D0YvsfZBi9fhunAOmSWP8Ahnew/wAJYr/LAVM/ENFVIPiKd2APZBKF99cRbT632xUVOU07XejrkL22WSTTJb05lw5H+0Dg98WddwhBswqIw3ZpY4G/QgI3/McC/E/DxSmmJrKYgoxtz3W9geiyPIL+wtgJ/g/k7s9TXTqNZkaGIjTbTGSGI0+XdtrgAHT0w0ALYGvDihEGW0sdt+UrH6tucEim+AF/E2EtltQ1lPLUS2YXVuWQ5B9iAb4U/GnH4mgpKYR6k1RyTpFGyppDBhEoO9xaxPvhzcbMoy+rv/5abb/dtiipOIZ3qXjSGHkwfDozHVzCZ7br+XSoN7e2AEaimjkzCaObMJaaF940VNIZZol2eQ7A220nfbbBxQ5SJKCKOCpjmMPljlsJFYDylHF97g2bf3wM8UUMtfWPTiJZKdqaCWSPVoYtzZFDCSxsVVd9twtselFBPzrvWPSJTNyVpKdA4G10ZyVOoOpB1abdtiMAH5Bw69PnDmvgSminikXym8AMq6NAboL3NrnDEy/wyp0pJqUzTSLOyuXLeZSnyWNu1h+gxY8TTNFS80x/EIqnnxEAa0bZmtawK9enS+I3hXmIkppo1bVHT1MkUZvf8Oyugv7B9I9lGAhcQcAxrlL0sOqR4dU0bOQWaS5ZgT+8Lr9DiNw9W5esEU4SScooYO8eiJCRvo1BY1t69elzhjOoYEdiLfrhN8JZbCvNVxODFUTLeno9bWDmwMpjcnYjpawsO2ALJ+Mppf2EII7OoeYD66U0D/jtirqc/nkYL8YA3eNGjXp/6cImkP01ocXDwUBUNLT1k3+2gqZB9lK6R9gMWNDxFSxjTFS1KAflWjnX+WgYBdZbQSRySU0wlEFYwdJmikjWGoQ6kIEhL+ZgBdrXPrfBVnVE2a5OQRpqo7gjuk0LWYfcqbexBxY8RZ9HPTTRrTVhbQSt6WdbOu6EFkAuGAI9xiFwZmA+LLL+zroRMAQbrNEESZT+90JHW6tgLDwt4hNbl8bt+1j/AA5b9dSbb/UWP39sF+FXwtehz6roukVUoqIuwuN2sPrr+ye+GgU98AuvE0c+syqhHyvUNK49oQCB9Ddh9sXnFdWFngJI0QRT1LE9AY1CJcdwTI36Yp6z8TiSFbbQ0hP3djY41xlIvNzFpBqRKelj0/3g8sjOu+24Cj74CHkuQytBGxhkLMgdyYKQuXbdrsxBO/qL4kRcMTE/sXX3aKi/yVv6HFpnvHaQI/7ESKrMY2mBkFhsdEYc29yRb1wvKnxXnnT8ETNMqcxkjVY40UfNdiXdgB3uuAMG4ZlQnXJylG5IkpFsPcfC2t9bYFvEGnjFHLadnFtmUFkNuxdY0j/mcWU8rGGOaZlhZgGQsuh3vvpXmmWZz28qre+xGADiqjMrA1EwLeYRxRiR5h68ws7GOx6qTcdLDpgPoPg+oVqCmcDYwx/0xdgYU/hvxvFBQR09UJUeK6A8iUqUB8rA6fT+mCz/AOImWW3qCP8Ady//AK4Cy40hDUNWD3pph+sbDA7lWRVHO5geIRTfCysDfmDkKPKB0sxA37b49M88QMsammValSzROFXS92JUiwGnfcjAhR8VUolaodZWdFoxGTDLqCpbn6fL0te/rgIvFvFc+XV0csckQDU8ayRuCSyioqPltsLDF7R5/TVleZqINMwjYznlsscka20Jc/6xTYhvZh3wIZ9nlHV5tSyGnkkpVX8UcmQtdWnI2AuVu6sR9u2LTMvEhY8xjMEckdHArXVImXmsRuGU2AA6Anp1wDSoswieMoRoR7gF2uGU9fMT81uq9Rgc8LsoFHLmFKGBVZxIgH9yRAR+lrfbChznxFrppS8KxwKw8wijZlb+MNcFvcAdseHCXHlVR1hqZIjIGXQ406Li+x6WuPf1O4wH1GQALfTCgyWCKSorZXlhRZamQDnRSkeQgbSCRYz/AFGCNfFTLmpWm52iTQSIWvzCQD0HcH16YCeBs5UwqIpY5aiS7MkVQ9PNqa7MojkvDIwJO4tsB6YA2XhnmL5JKJx20ioIuem4qP6YqeH6Vqh54F+DMtPIyMrNVPcC1nA5vQm4t2tgT44zZeSxC1MFQjpYTwxJI2+4Eseh9J9Vvf1wN09TPRItXGWgrviXjkjNyWSRVZTZrll1A7m/bfAOKfgWRvngy9v93U//ANcUdJTSUKBJQt6KtjdNFwvJrDoawJvYNIw37jGcJcd5mZZqas5XNiIv+DN338zRhlUWta6498zz0VctdBeLX8AxBicvZo2ZlvdQQQWQ2t3wE7xMTkV+WVvpMYW/hk26/Qkfc4Yh19rWwvfF175OlQN+XJBL/MD/AO7B/SVAaNCWFyoJ+4wARlW/EdX7UcYH/EMefFVE8vxaKVBkmpU8y6lt5Duv5hbVt36d8ZTvy+JZB2mo1t/gbf8ApiJxu7f9pBGKtGtHMrBtNrMwJDWNraBc2NsAIeI1KsFTIrzMsMFPoHJRIgss6sUUqouyNyjcEnoMUfAs80rVjxhOZURJTqgALHXYM4XqFVFZmPTHjxhTyLVspVpYpVWWRQ8rFuXqvaVwNRAZvMoC77DbFpwLlVFTUQzGorpYy2pWhiZQXt0S9i2+1wLWv1wE2gyRxUVdTUs9RBEAiVM0gjhfQLm4X8SRQdgqeVtwTiR4cZjUT5xC8oZYzTyLD+Dyo9IKk8teljcdyel8E/CXCtJmWXwy1PNkU3Kx851jQajZAqkCyja9r7YI5PD2iLRsOeGjGmNhUTXUbbDz9DYbe2AKI1A7km2OSqm4Ivf904C+IMupKUa5s2qaa/T/AEhL/RVZGJ/Q4XubcY0qVEIizmveAluc34ZYWHl0fhDqfUHAMnjiKP4jLAyIR8UQLrfrFJa3+IL/ACwXFAPU/qRhZUiZPmBi/wC1Z5JY2DRiSoCOG9QCou30GCh+DSRYZhXL6aZk2/VCP5YAnjt/0LY8qmMFGBAN1Ybr1FuhwEVfDk8c9PEmaVnLl16izwlvILjSeVb63B+2LQcHyEEPmlc6kEftIR19xED/ADwGvDeliGWUlkX9ilyF6mwuff64JJKWM9UU/wCG+Al8npMtiWP+1qimjUbK8sJB+gaIn7D9MBfEniDAhHwma1TnWmq8cWnTqGs35Q/L0FjfAOWXLYDYGJLX6aBY/wAsKrjthBnEaxxwrHJSrrVlQLIdbqALiwbcWFxq2AIvi5y7PqKsIWPPZwxOyXp42P0DQ7n6Ys6vw9jlLu9bWu0kfLdjJD5k7AjlabAm+wG+ACuM8inqKGQU4lk5ZUmKKQFEZbEh4ZbyxsB+VHI9seGe5lltVVZVUvKoaPadCvmBQEqGHW4kTSF6+b3wTzcAf2ek1XSV9WJEiZjzWjkVtC7BhyxcWFvUYVPHVbHU5lTMIGo2ZYuaTpB1PuZBbYjSRZvbAF2QcS0k2ZVtVOkqJPLHFGyO6uGRdIBRCJNwo6Ai+2CUUlOK8SwVTTA0lTrWSRXKAcvboHU3t85Ow7YB+MuFToMtDKwgglWOJ2Ya5Z3b8VlkFjpG29yLhrdMe3BdTUNFPPUtI+jL6kB30kFSwAKsPM37Nvm9BbrgC/j+TVwvfreCmP8AzxYsaSpl0Jv+Uf0xB8TYeVw6YjudFOg9yHQ/5HBpQ5YnKS9/kXt7DACvGZMOdZXPtpkEsBPp0Zf1JtiTxpQEzSRr81VQyoP44CHT9dbbe2PLxooWegFRH+1pZEnU+mk7n9P6DFnn9aslPS18VmEbpL12EcnlckjsqsTb1XAC3iDnNPHNSVcguslHUcq52JYRWUm22zNheeFWWiecRcmCoMcZlCmQoCzG3nOgltIt5ene+DniQEhqKJVeWCCrWNStzynMLIyj1C3UH1U4qvAzTJULy4Qvw0UiSSWsZDK4KX9CqqRbAGvCNLmVJCYWo4WXmOwKVBUDmOWChTHsF1WG+BjivxQq2mNBS03Lqi3LvrVwpNt1I2vv17W74P8AxEz00lG5QappLRRL3LyHSLfS98A9f4LXjikgqniqwoMrMSQzn5mBBup69MBKyHgXLknVMxqEq8wk3KSSXPS9hHfcbHcg9DbB7TcK0KWK0kAI+UiNdhhF8AxxUOetHXS65kJVJSTp1sOrE+qm3XqcfRMkqqtyQFAJJvtYbk/pgArifw0y2pDNyhBIN+bFaOx66j+U/cfphd8KcdVtD8RG6yV9JTvpM6AtpAO3nvYqfS+2L3jjjhMyC5blrNI0zhZXCkBUuL2J6gi98MjK8jp6WlFOsaCMKFbYANtYs3rfvgBevrK+eajqoaAmKIO+kzxAvzEsune3QnrbFRmXH9fUtLS0FC8c0YIkeRoysVutyG03++3XfFRnPFFXkpaghi56IebFI4YhYZbhFY9tMosCT0FseOS5JmE6Tw0VUI4kX8aa2r4meRfxF1d1B8o7DAUHAHBlRm8hrKiclElAZ3UsZCLEqPaxt6C+H3R8NUcK6YqaFRfpoFr4Tng7xGMunnoK5+QN2BkbSisvzAX283Y97YcXDfFFJXoz00ocKxUjowI7262PY98AJ+JHANBNSyy6I6eVFLiRVC3I7N6g9PvgM8PuIcxpcvWsBarpVdkljIPMhC2syNfzLY7joPbDjz/J46uF6eZSUcWJXt36/UdMAnhVQNTVGYUAkMtNA66Syj5mF3U9vYi2AuKzin4ygdqWlqJObGyJZY1F2Fr3ZxsCfvhMcc5TNSxaVo50hdIhJJULqZZFB2SW+y37dNtsN/hVRQ5nUUAuIJl+Ipx+W5P4ir22Njb0xQePE/Mp2gjJ1wBJ5FB/I7Mlz9DY/fAAmTcVtPFTUjAhYkEa6RdI9baWmk9TpfY/lY3PXDOzWiWNJqeEXjApKKNex1OGk+p0Pc/TAnl3BnwWS1VRUG8jwKNCgArG8isQT1LNtuelhgt4Oy4h6GE67xiSslDtqYNMCkKue9lYi/rFgPbxeOqOho03M1XGAPZN8MJIwAAOgFhhaV7/ABXEdPEu8dDE0kn8coNh9tUZB9mwzdOAi11FHPFJG4ukiFGHsRb9d8APhTIDT1OVVG8lKzRNfbXE5bSQPS1x7XHrhh7qotvha8fM2XZlTZoikwsOTVWHRSfK9u5sD/wgd8B7ZfTcuqpqiU/jU2qinPqrWMEp9mG1/V/3The5vxhIktb8DDJTiqdbO1lCywX5gB6br263OG7xZThWWrG8LpyqkC1jE26SjbrG29/Rie2E9x5l8tJBPEWWSOSUEhiCwJuwmjPcSL81u/XAFeW59/acmTRzbyK8skwIAYPCo0MVtsGD6gfphx6gBj5z4ezSSrqoKmkRf7SaRlZCDyY4FjCAkXFze7dfQb4bXhhVSy0kyVEnNeOpmiLn82ljuPQb7DtbAVnGnhzR5kWlglSOpBszpZgSP74v1HqLHAzBnWbZavwNbRvWxuCkbxlixU7EagD2PQ2thm8PcKU1HJPJDrDTEM93JF7k7Dti9lW4Nuvtt9MB88cNU1VHNJPk1OyPEeXPSTMpdfQktpJB3FgQRb3xbcU+KE5pZ6Kto2p55F0XBuuh9nO/7t7dfri08GmUVuaLJcVLTE2PzaNTXI9dyP5YgeOdXG9RFRvT6n5aSLMGswVnKtf12U2vexbADMFYYp6qjeaSp59OIYX8pUo4vGW7ryyxk6i2k3wyfA7lrSSxRzB158jxX2cxWVA5XqAXR+vocLbMcmoKXM6alpq1xHKpjnlLI5j5hKNGSAAhNtJvuoe5wwvC2hiWqq3gGmIBYYVd1LFI2OpwAAdBJ2Pc33OArvHeGmmanpkj1V0jLoKj8pNjqt1H9MTuKsoGWy0NdBTleVZapogQCmnSQUBsepN7dsCXGHFYhz5qujUVJSIrIrA2Qx3D2t00hQb9N2w8slzBaqlinAussavY/vC+AWFHl2Y5jFPmi1U9O9mNLADpXSl7a1IsS1uv3wHeG3iNHQyVMlXzXaeRbhQNjvqc9PpYY+jkXa1gPb/LCl4uybL6KotS0Qqa+obWkTAvGoDgubE2S4JAPS59sBC8TuLDFX5dJDEWYIZI3vbUtRqQpbseh+4wF11BV1Ll3q1+NkdoqmB7Ly44d7v+55Qem+2CoZzT1+aFK6L4Mx05hSNmAIe5JIbopsV0sPTbAdwblvx2ZTPUyOYUDPPID8wGwBP752t36YA/4YhapjkNTLzPipBqa2lBS0hBLAHYK7DSD3BJ6YOeHqhUppsxl8om/FF9tMCC0S79PKNVvVz3xQpSGocUoTlmYK0yiw5NJEbxwkdmk7j0Z/THn4pVbVElNk9P1mKtMF/JEpuOnT5f5D1GAkeDdI8kdTmUos9ZKWW/URqSFH63/wCjhhljjyyygSCGOGMWSNQqj2UWGJWAzFdn+Tx1cElPKLo4sf8AI/Y4sRjm2AXXAebyRM2T14HOjUiIn5Z4bWH3tfY46rcmWOWnhkUM0RLUUr2OpQLPTyX/AHW8pb1v+XFrx/wf8aqSxPy6mAloXHW/90+qm1re+IfDGfxZpA9LVoYquPyyx9HVh+eM9t9wR0wCpnop6CprBRVCRKyE65dKyAKSXjXa2td9tiy2048Ms41r8qkWDVHLBfmfL+0WQ3Z1fZixuep2ItbbDTzrJFkLQViI0jABJnAEdQo+USW3SVegbb1F+mBuu4ERo3jiVpljWxpHYfEQk3N4ZG2ZSb7EWbsRgCjw142Fa8kSxzlFBcTTBRcMxsnlAFlBAB6nBrHmMLaSsyHXfTZgdVuun1+2Edm3EtSq08b3hp6ZtMzQNyZtDeQa4G81xbdl1Kd7EYEqfKCQ0VLGJnp5BLHIjFZZY262UG7dPy7rY4Bs8SywxZ7RfDKBUNf4o2sohIvdj0BsCfsPXATnmYy1lfUVitHUGkPK5CgXkpjr1MpB85Go79jY9sRKZpqqolTLZ1ZKuJTO07HXABcMutzcjbtckY5yzLslpHlSorqj4iPy8ymFo2uLELZWuLdbkA4Dihp46ykSWRLJ8fBE7AWkkDqqSnV72RrdiT645jrHoY5DE8waFp6eWcBTvfTDENQItZNdx01t0vjKbMqWmqqWnhmeqoeatUgACvzj5QjdNgUXymw3xfVvD7JPI2Y0khgMklTFDFNBuzgFuYNetiAoHlBtvucBeZDwNRVNFTQtMY60xGSRo2BkKzXLiT1U3I3wwK/KpoaD4fL2VJI0CRF+gttvsf6YVfhjnZ59RXLlzchyIl+FVSYljAIDRghjsy3YA3t7YI+OvE6nWlkjp2lWeTyrrglTQGPmN2UC4W52OAKuERXFENXUxSsFKusSC2sE3JYeilQRYbi/fCzzHPq3LM1mrKqiaRKhjHE2sXCDoqWJ69dJ3OBik49kpQkCzF4oJldSh0io85d2laxJvsPset8XGRV1VmTvUOzM4dtMklxSUy2trQEfiSG5AGxFr4CvzqOKpklNQA1dNeUqoLMgtphhv8qAbNI7fKBbbsf08EEVPAEhGldKpGq2ermUCzMRuYle5LG4Ng3TGlo4KeJECEq58q2PxVZIPmZtrrET19ib2GCahpUpFevr3RXC7C40QIOkcY9bbEj5iBgPGoq0ymikqahxJUPu7d5JD8qr30joB2GInhpkMo5uZVYvVVe9v/Dj/Kg/QX+gxVZLlcucVi5hUKy0cLD4WFttVv8AWMp9eu/XDQQW2tYDoMB1H0GOscnGsB0cbxmNWwHNjgP4z4OFSRVUrmCtj+SVdg37rjuPc4Mr45I39sAB5HxclQWy/M4lgqflKN8kv70bdNzuLG4xIzDKZYFAbmTwpvHKn/eqcD3JvKn1u1gb6sXfFXC1NXx6J03XdHBs6HsVYbjAZFXZrlXlnU19L2mW3NQe6jzOPfAWyzQ1cV54Ya+EbCZVDMp78yK2pD66RtvsMKWfLooarkKix1UjMaaWKrAghjubXHUHZjZtzf3w3aGbLq/8WmmMVR01ReSdT++n5h7OCOuIvEfC7SraqoYa8f8AiR6Yaj6/MAT3NmUe2ATFP4b1NRUyQUckdSiAa6j5YtR6qDvcg7bfywweK/Cqhgyt5FBSohiLly7eZlW5FibG5FgAMFFDmS0qJFHIYAoA5VRTlQAPSVQEP1Jb64rvEyCozDLWERgOltZ5c4ZSqAk9hv7YBc8CeGjVtBLViQxyBjyDsASlixP+K6jpYjHj4e8GvnTzSVFU4MekEkBmIN7WJ6AYY3h7mEtPw9zo0DCOKV1vuSeZIWuPQDf+WAPw7pqmTMJa6jaJKeOVyySTctdLBrAqATpF9ttrYCfnnCOZ5J+LRVchp2YaiqgkH1aMghth1xU57nWZ14LxzrVxU6XeRYVj5etSrAobMxte5Fx9MOCt4ic/NUwqrC2mCN6lz/CFBAv6stsVuW8MKZDNFQNra15axgoNuhEEYtt2uq/XAJ3gjg2apqUcU7SUqsGd3/DjKgX6nsTa+m+2HRRkvaKkRJ3j8oYAJRU/qVUH8Vh/iNwLlcXNTkKFdWYVXMTvH5Yqe3oY/wAw/iJxR1vH5c/DZRTGocXUSBdEEdv3j5Tb2wFpWzUuVxvVVc7yzMAGZidbnssSDZVvtZR9ScUOX5RU5zKlTXK0NGhvDTdC9ujSH672OLPh3gJjKKzMpTVVO+lT+yiv2VOm3rg5ZbWttbtgOBZAFUAKBYADpb/LHsvvjAvfHWAzGYzGYDQON45XHWA5IxtTjDjSYDbW740cY+OhgA/POAaCpfmaGhnHSWElHB+2x+4OK+PL87o/2M8eYRj8kw5c1vQSX0k/xWwbS9cesB2wABWeIdRACtVlFUp/c0yp/wASkjAVxHx/R1MMkb0CU7OColmQ6lvtqCojEletjYH1w8r+bHFTSxkG6Kb9bqMAvuAs9yeHLTDFVgxRq3M53lY6hdrKex32Hrhc5JW0GXFpadoMyjfSFSQcueM97I63N/VcPc5HS/8Alof/AKSf/jE6ny2FQAsMY+iKP8sAs8r8VrjSmUVKn9xPL99sWRzjPakD4eijpVP55XVmHvowxLADbbGJgF3T+GZnbmZlVy1THfQCUiH+EbWweZdl0UCCOGNY0HQKABiVjMBybY11xt+mNR4DvGhjDjQwHWMxmMwH/9k="/>
          <p:cNvSpPr>
            <a:spLocks noChangeAspect="1" noChangeArrowheads="1"/>
          </p:cNvSpPr>
          <p:nvPr/>
        </p:nvSpPr>
        <p:spPr bwMode="auto">
          <a:xfrm>
            <a:off x="155575" y="-776288"/>
            <a:ext cx="1619250" cy="1619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80" name="Picture 8" descr="http://www.unostamps.nl/subject_international_court_of_justice_bestanden/image0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7042" y="1371898"/>
            <a:ext cx="1224136" cy="12408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99392"/>
            <a:ext cx="8229600" cy="1139825"/>
          </a:xfrm>
        </p:spPr>
        <p:txBody>
          <a:bodyPr/>
          <a:lstStyle/>
          <a:p>
            <a:r>
              <a:rPr lang="en-GB" b="1" dirty="0" smtClean="0">
                <a:solidFill>
                  <a:srgbClr val="FFCC00"/>
                </a:solidFill>
              </a:rPr>
              <a:t>The success of a manual </a:t>
            </a:r>
            <a:endParaRPr lang="en-GB" b="1" dirty="0">
              <a:solidFill>
                <a:srgbClr val="FFCC00"/>
              </a:solidFill>
            </a:endParaRPr>
          </a:p>
        </p:txBody>
      </p:sp>
      <p:sp>
        <p:nvSpPr>
          <p:cNvPr id="3" name="Content Placeholder 2"/>
          <p:cNvSpPr>
            <a:spLocks noGrp="1"/>
          </p:cNvSpPr>
          <p:nvPr>
            <p:ph sz="half" idx="1"/>
          </p:nvPr>
        </p:nvSpPr>
        <p:spPr>
          <a:xfrm>
            <a:off x="179512" y="764704"/>
            <a:ext cx="8712968" cy="5776802"/>
          </a:xfrm>
        </p:spPr>
        <p:txBody>
          <a:bodyPr/>
          <a:lstStyle/>
          <a:p>
            <a:pPr>
              <a:buClr>
                <a:schemeClr val="tx1">
                  <a:lumMod val="10000"/>
                </a:schemeClr>
              </a:buClr>
              <a:buFont typeface="Wingdings" panose="05000000000000000000" pitchFamily="2" charset="2"/>
              <a:buChar char="Ø"/>
            </a:pPr>
            <a:r>
              <a:rPr lang="en-GB" dirty="0" smtClean="0"/>
              <a:t>A statement of the </a:t>
            </a:r>
            <a:r>
              <a:rPr lang="en-GB" b="1" dirty="0" smtClean="0">
                <a:solidFill>
                  <a:srgbClr val="FFC000"/>
                </a:solidFill>
              </a:rPr>
              <a:t>law as it is </a:t>
            </a:r>
            <a:r>
              <a:rPr lang="en-GB" dirty="0" smtClean="0"/>
              <a:t>(</a:t>
            </a:r>
            <a:r>
              <a:rPr lang="en-GB" i="1" dirty="0" err="1" smtClean="0"/>
              <a:t>lex</a:t>
            </a:r>
            <a:r>
              <a:rPr lang="en-GB" i="1" dirty="0" smtClean="0"/>
              <a:t> </a:t>
            </a:r>
            <a:r>
              <a:rPr lang="en-GB" i="1" dirty="0" err="1" smtClean="0"/>
              <a:t>lata</a:t>
            </a:r>
            <a:r>
              <a:rPr lang="en-GB" dirty="0" smtClean="0"/>
              <a:t>)</a:t>
            </a:r>
            <a:endParaRPr lang="en-GB" i="1" dirty="0" smtClean="0"/>
          </a:p>
          <a:p>
            <a:pPr>
              <a:buClr>
                <a:schemeClr val="tx1">
                  <a:lumMod val="10000"/>
                </a:schemeClr>
              </a:buClr>
              <a:buFont typeface="Wingdings" panose="05000000000000000000" pitchFamily="2" charset="2"/>
              <a:buChar char="Ø"/>
            </a:pPr>
            <a:r>
              <a:rPr lang="en-GB" dirty="0" smtClean="0"/>
              <a:t>Identify rules that are customary </a:t>
            </a:r>
            <a:br>
              <a:rPr lang="en-GB" dirty="0" smtClean="0"/>
            </a:br>
            <a:r>
              <a:rPr lang="en-GB" sz="1800" dirty="0" smtClean="0"/>
              <a:t>(but note States may be parties to specific treaties…)</a:t>
            </a:r>
          </a:p>
          <a:p>
            <a:pPr>
              <a:buClr>
                <a:schemeClr val="tx1">
                  <a:lumMod val="10000"/>
                </a:schemeClr>
              </a:buClr>
              <a:buFont typeface="Wingdings" panose="05000000000000000000" pitchFamily="2" charset="2"/>
              <a:buChar char="Ø"/>
            </a:pPr>
            <a:r>
              <a:rPr lang="en-GB" dirty="0" smtClean="0"/>
              <a:t>Identify where gaps in law exist</a:t>
            </a:r>
          </a:p>
          <a:p>
            <a:pPr>
              <a:buClr>
                <a:schemeClr val="tx1">
                  <a:lumMod val="10000"/>
                </a:schemeClr>
              </a:buClr>
              <a:buFont typeface="Wingdings" panose="05000000000000000000" pitchFamily="2" charset="2"/>
              <a:buChar char="Ø"/>
            </a:pPr>
            <a:r>
              <a:rPr lang="en-GB" dirty="0" smtClean="0"/>
              <a:t>Rules should </a:t>
            </a:r>
            <a:r>
              <a:rPr lang="en-GB" dirty="0" smtClean="0">
                <a:solidFill>
                  <a:srgbClr val="FFC000"/>
                </a:solidFill>
              </a:rPr>
              <a:t>reflect and be supported by State practice </a:t>
            </a:r>
            <a:endParaRPr lang="en-GB" dirty="0" smtClean="0"/>
          </a:p>
          <a:p>
            <a:pPr>
              <a:buClr>
                <a:schemeClr val="tx1">
                  <a:lumMod val="10000"/>
                </a:schemeClr>
              </a:buClr>
              <a:buFont typeface="Wingdings" panose="05000000000000000000" pitchFamily="2" charset="2"/>
              <a:buChar char="Ø"/>
            </a:pPr>
            <a:r>
              <a:rPr lang="en-GB" dirty="0" smtClean="0"/>
              <a:t>Benefit from discussions with  and input from States</a:t>
            </a:r>
          </a:p>
          <a:p>
            <a:pPr>
              <a:buClr>
                <a:schemeClr val="tx1">
                  <a:lumMod val="10000"/>
                </a:schemeClr>
              </a:buClr>
              <a:buFont typeface="Wingdings" panose="05000000000000000000" pitchFamily="2" charset="2"/>
              <a:buChar char="Ø"/>
            </a:pPr>
            <a:r>
              <a:rPr lang="en-GB" dirty="0" smtClean="0"/>
              <a:t>Provide </a:t>
            </a:r>
            <a:r>
              <a:rPr lang="en-GB" b="1" dirty="0" smtClean="0">
                <a:solidFill>
                  <a:srgbClr val="FFC000"/>
                </a:solidFill>
              </a:rPr>
              <a:t>neutral, objective and accurate </a:t>
            </a:r>
            <a:r>
              <a:rPr lang="en-GB" dirty="0" smtClean="0"/>
              <a:t>statement of the applicable law</a:t>
            </a:r>
          </a:p>
          <a:p>
            <a:pPr>
              <a:buClr>
                <a:schemeClr val="tx1">
                  <a:lumMod val="10000"/>
                </a:schemeClr>
              </a:buClr>
              <a:buFont typeface="Wingdings" panose="05000000000000000000" pitchFamily="2" charset="2"/>
              <a:buChar char="Ø"/>
            </a:pPr>
            <a:r>
              <a:rPr lang="en-GB" dirty="0" smtClean="0"/>
              <a:t>Precise enough to </a:t>
            </a:r>
            <a:r>
              <a:rPr lang="en-GB" dirty="0" smtClean="0">
                <a:solidFill>
                  <a:srgbClr val="FFC000"/>
                </a:solidFill>
              </a:rPr>
              <a:t>avoid ambiguity</a:t>
            </a:r>
            <a:r>
              <a:rPr lang="en-GB" dirty="0" smtClean="0"/>
              <a:t>, </a:t>
            </a:r>
            <a:br>
              <a:rPr lang="en-GB" dirty="0" smtClean="0"/>
            </a:br>
            <a:r>
              <a:rPr lang="en-GB" dirty="0" smtClean="0"/>
              <a:t>open enough to </a:t>
            </a:r>
            <a:r>
              <a:rPr lang="en-GB" dirty="0" smtClean="0">
                <a:solidFill>
                  <a:srgbClr val="FFC000"/>
                </a:solidFill>
              </a:rPr>
              <a:t>remain relevant</a:t>
            </a:r>
          </a:p>
          <a:p>
            <a:pPr>
              <a:buClr>
                <a:schemeClr val="tx1">
                  <a:lumMod val="10000"/>
                </a:schemeClr>
              </a:buClr>
              <a:buFont typeface="Wingdings" panose="05000000000000000000" pitchFamily="2" charset="2"/>
              <a:buChar char="Ø"/>
            </a:pPr>
            <a:endParaRPr lang="en-GB" dirty="0" smtClean="0"/>
          </a:p>
        </p:txBody>
      </p:sp>
    </p:spTree>
    <p:extLst>
      <p:ext uri="{BB962C8B-B14F-4D97-AF65-F5344CB8AC3E}">
        <p14:creationId xmlns:p14="http://schemas.microsoft.com/office/powerpoint/2010/main" val="7953934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39825"/>
          </a:xfrm>
        </p:spPr>
        <p:txBody>
          <a:bodyPr/>
          <a:lstStyle/>
          <a:p>
            <a:r>
              <a:rPr lang="en-GB" b="1" dirty="0" smtClean="0">
                <a:solidFill>
                  <a:srgbClr val="FFC000"/>
                </a:solidFill>
              </a:rPr>
              <a:t>Examples of issues</a:t>
            </a:r>
            <a:br>
              <a:rPr lang="en-GB" b="1" dirty="0" smtClean="0">
                <a:solidFill>
                  <a:srgbClr val="FFC000"/>
                </a:solidFill>
              </a:rPr>
            </a:br>
            <a:r>
              <a:rPr lang="en-GB" b="1" dirty="0" smtClean="0">
                <a:solidFill>
                  <a:srgbClr val="FFC000"/>
                </a:solidFill>
              </a:rPr>
              <a:t> that need clarification</a:t>
            </a:r>
            <a:endParaRPr lang="en-GB" b="1" dirty="0">
              <a:solidFill>
                <a:srgbClr val="FFC000"/>
              </a:solidFill>
            </a:endParaRPr>
          </a:p>
        </p:txBody>
      </p:sp>
      <p:sp>
        <p:nvSpPr>
          <p:cNvPr id="3" name="Content Placeholder 2"/>
          <p:cNvSpPr>
            <a:spLocks noGrp="1"/>
          </p:cNvSpPr>
          <p:nvPr>
            <p:ph sz="half" idx="1"/>
          </p:nvPr>
        </p:nvSpPr>
        <p:spPr>
          <a:xfrm>
            <a:off x="153852" y="980728"/>
            <a:ext cx="8856984" cy="6408712"/>
          </a:xfrm>
        </p:spPr>
        <p:txBody>
          <a:bodyPr/>
          <a:lstStyle/>
          <a:p>
            <a:pPr marL="0" indent="0">
              <a:buClr>
                <a:schemeClr val="tx1">
                  <a:lumMod val="10000"/>
                </a:schemeClr>
              </a:buClr>
              <a:buNone/>
            </a:pPr>
            <a:r>
              <a:rPr lang="en-GB" sz="3200" b="1" dirty="0">
                <a:solidFill>
                  <a:srgbClr val="92D050"/>
                </a:solidFill>
              </a:rPr>
              <a:t>Technical issues: </a:t>
            </a:r>
          </a:p>
          <a:p>
            <a:pPr lvl="2">
              <a:buClr>
                <a:schemeClr val="tx1">
                  <a:lumMod val="10000"/>
                </a:schemeClr>
              </a:buClr>
              <a:buFontTx/>
              <a:buChar char="-"/>
            </a:pPr>
            <a:r>
              <a:rPr lang="en-GB" sz="3200" dirty="0"/>
              <a:t>What is a space weapon? </a:t>
            </a:r>
          </a:p>
          <a:p>
            <a:pPr marL="0" indent="0">
              <a:buClr>
                <a:schemeClr val="tx1">
                  <a:lumMod val="10000"/>
                </a:schemeClr>
              </a:buClr>
              <a:buNone/>
            </a:pPr>
            <a:r>
              <a:rPr lang="en-GB" sz="3200" b="1" dirty="0">
                <a:solidFill>
                  <a:srgbClr val="92D050"/>
                </a:solidFill>
              </a:rPr>
              <a:t>Legal issues: </a:t>
            </a:r>
          </a:p>
          <a:p>
            <a:pPr>
              <a:buClr>
                <a:schemeClr val="tx1">
                  <a:lumMod val="10000"/>
                </a:schemeClr>
              </a:buClr>
              <a:buFont typeface="Arial" panose="020B0604020202020204" pitchFamily="34" charset="0"/>
              <a:buChar char="•"/>
            </a:pPr>
            <a:r>
              <a:rPr lang="en-GB" b="1" dirty="0" smtClean="0"/>
              <a:t>Prohibition on the use of force / self-defence </a:t>
            </a:r>
            <a:r>
              <a:rPr lang="en-GB" dirty="0" smtClean="0"/>
              <a:t>(</a:t>
            </a:r>
            <a:r>
              <a:rPr lang="en-GB" i="1" dirty="0" smtClean="0"/>
              <a:t>jus ad bellum</a:t>
            </a:r>
            <a:r>
              <a:rPr lang="en-GB" dirty="0" smtClean="0"/>
              <a:t>)</a:t>
            </a:r>
          </a:p>
          <a:p>
            <a:pPr lvl="1">
              <a:buClr>
                <a:schemeClr val="tx1">
                  <a:lumMod val="10000"/>
                </a:schemeClr>
              </a:buClr>
              <a:buFontTx/>
              <a:buChar char="-"/>
            </a:pPr>
            <a:r>
              <a:rPr lang="en-GB" dirty="0" smtClean="0"/>
              <a:t>Under what circumstances can force be legitimately used?</a:t>
            </a:r>
            <a:endParaRPr lang="en-GB" dirty="0"/>
          </a:p>
          <a:p>
            <a:pPr lvl="1">
              <a:buClr>
                <a:schemeClr val="tx1">
                  <a:lumMod val="10000"/>
                </a:schemeClr>
              </a:buClr>
              <a:buFontTx/>
              <a:buChar char="-"/>
            </a:pPr>
            <a:r>
              <a:rPr lang="en-GB" dirty="0" smtClean="0"/>
              <a:t>What is “armed attack”? </a:t>
            </a:r>
            <a:endParaRPr lang="en-GB" dirty="0"/>
          </a:p>
          <a:p>
            <a:pPr>
              <a:buClr>
                <a:schemeClr val="tx1">
                  <a:lumMod val="10000"/>
                </a:schemeClr>
              </a:buClr>
              <a:buFont typeface="Arial" panose="020B0604020202020204" pitchFamily="34" charset="0"/>
              <a:buChar char="•"/>
            </a:pPr>
            <a:r>
              <a:rPr lang="en-GB" b="1" dirty="0" smtClean="0"/>
              <a:t>Law of armed conflict </a:t>
            </a:r>
            <a:r>
              <a:rPr lang="en-GB" i="1" dirty="0" smtClean="0"/>
              <a:t>(LOAC, jus in bello</a:t>
            </a:r>
            <a:r>
              <a:rPr lang="en-GB" dirty="0" smtClean="0"/>
              <a:t>)</a:t>
            </a:r>
            <a:r>
              <a:rPr lang="en-GB" i="1" dirty="0" smtClean="0"/>
              <a:t>:</a:t>
            </a:r>
            <a:r>
              <a:rPr lang="en-GB" dirty="0" smtClean="0"/>
              <a:t> </a:t>
            </a:r>
          </a:p>
          <a:p>
            <a:pPr marL="0" indent="0">
              <a:buNone/>
            </a:pPr>
            <a:r>
              <a:rPr lang="en-US" sz="1800" dirty="0" smtClean="0"/>
              <a:t>	Article 48: Principle of Distinction</a:t>
            </a:r>
            <a:endParaRPr lang="en-US" sz="1800" dirty="0"/>
          </a:p>
          <a:p>
            <a:pPr lvl="1"/>
            <a:r>
              <a:rPr lang="en-US" sz="1600" dirty="0" smtClean="0"/>
              <a:t>What is civilian </a:t>
            </a:r>
            <a:r>
              <a:rPr lang="en-US" sz="1600" dirty="0"/>
              <a:t>and </a:t>
            </a:r>
            <a:r>
              <a:rPr lang="en-US" sz="1600" dirty="0" smtClean="0"/>
              <a:t>military? </a:t>
            </a:r>
            <a:endParaRPr lang="en-US" sz="1600" dirty="0"/>
          </a:p>
          <a:p>
            <a:pPr marL="0" indent="0">
              <a:buNone/>
            </a:pPr>
            <a:r>
              <a:rPr lang="en-US" sz="1800" dirty="0" smtClean="0"/>
              <a:t>	Article </a:t>
            </a:r>
            <a:r>
              <a:rPr lang="en-US" sz="1800" dirty="0"/>
              <a:t>52 (2</a:t>
            </a:r>
            <a:r>
              <a:rPr lang="en-US" sz="1800" dirty="0" smtClean="0"/>
              <a:t>): Military objective</a:t>
            </a:r>
            <a:endParaRPr lang="en-US" sz="1800" dirty="0"/>
          </a:p>
          <a:p>
            <a:pPr lvl="1"/>
            <a:r>
              <a:rPr lang="en-US" sz="1600" dirty="0"/>
              <a:t>Attacks limited to military objects: </a:t>
            </a:r>
            <a:r>
              <a:rPr lang="en-US" sz="1600" b="1" dirty="0"/>
              <a:t>nature, purpose, use or </a:t>
            </a:r>
            <a:r>
              <a:rPr lang="en-US" sz="1600" b="1" dirty="0" smtClean="0"/>
              <a:t>location</a:t>
            </a:r>
          </a:p>
          <a:p>
            <a:pPr marL="457200" lvl="1" indent="0">
              <a:buNone/>
            </a:pPr>
            <a:r>
              <a:rPr lang="en-US" sz="1800" dirty="0" smtClean="0">
                <a:ea typeface="+mn-ea"/>
              </a:rPr>
              <a:t>	Article </a:t>
            </a:r>
            <a:r>
              <a:rPr lang="en-US" sz="1800" dirty="0">
                <a:ea typeface="+mn-ea"/>
              </a:rPr>
              <a:t>54: “indispensable to survival of civilian population”</a:t>
            </a:r>
          </a:p>
          <a:p>
            <a:pPr>
              <a:buClr>
                <a:schemeClr val="tx1">
                  <a:lumMod val="10000"/>
                </a:schemeClr>
              </a:buClr>
              <a:buFont typeface="Arial" panose="020B0604020202020204" pitchFamily="34" charset="0"/>
              <a:buChar char="•"/>
            </a:pPr>
            <a:endParaRPr lang="en-GB" sz="1800" dirty="0"/>
          </a:p>
          <a:p>
            <a:pPr marL="0" indent="0">
              <a:buClr>
                <a:schemeClr val="tx1">
                  <a:lumMod val="10000"/>
                </a:schemeClr>
              </a:buClr>
              <a:buNone/>
            </a:pPr>
            <a:r>
              <a:rPr lang="en-GB"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33872" y="1139825"/>
            <a:ext cx="8496944" cy="5016758"/>
          </a:xfrm>
          <a:prstGeom prst="rect">
            <a:avLst/>
          </a:prstGeom>
        </p:spPr>
        <p:txBody>
          <a:bodyPr wrap="square">
            <a:spAutoFit/>
          </a:bodyPr>
          <a:lstStyle/>
          <a:p>
            <a:pPr>
              <a:buClr>
                <a:schemeClr val="tx1">
                  <a:lumMod val="10000"/>
                </a:schemeClr>
              </a:buClr>
            </a:pPr>
            <a:r>
              <a:rPr lang="en-GB" sz="3200" b="1" dirty="0">
                <a:solidFill>
                  <a:srgbClr val="92D050"/>
                </a:solidFill>
                <a:latin typeface="Book Antiqua" panose="02040602050305030304" pitchFamily="18" charset="0"/>
              </a:rPr>
              <a:t>Legal issues: </a:t>
            </a:r>
          </a:p>
          <a:p>
            <a:pPr>
              <a:buClr>
                <a:schemeClr val="tx1">
                  <a:lumMod val="10000"/>
                </a:schemeClr>
              </a:buClr>
            </a:pPr>
            <a:endParaRPr lang="en-GB" sz="2800" dirty="0" smtClean="0">
              <a:latin typeface="Book Antiqua" panose="02040602050305030304" pitchFamily="18" charset="0"/>
            </a:endParaRPr>
          </a:p>
          <a:p>
            <a:pPr marL="285750" indent="-285750">
              <a:buClr>
                <a:schemeClr val="tx1">
                  <a:lumMod val="10000"/>
                </a:schemeClr>
              </a:buClr>
              <a:buFont typeface="Arial" panose="020B0604020202020204" pitchFamily="34" charset="0"/>
              <a:buChar char="•"/>
            </a:pPr>
            <a:r>
              <a:rPr lang="en-GB" sz="2800" dirty="0">
                <a:latin typeface="Book Antiqua" panose="02040602050305030304" pitchFamily="18" charset="0"/>
              </a:rPr>
              <a:t>Application of general international law in times of armed conflict </a:t>
            </a:r>
          </a:p>
          <a:p>
            <a:pPr marL="285750" indent="-285750">
              <a:buClr>
                <a:schemeClr val="tx1">
                  <a:lumMod val="10000"/>
                </a:schemeClr>
              </a:buClr>
              <a:buFont typeface="Arial" panose="020B0604020202020204" pitchFamily="34" charset="0"/>
              <a:buChar char="•"/>
            </a:pPr>
            <a:r>
              <a:rPr lang="en-GB" sz="2800" dirty="0" smtClean="0">
                <a:latin typeface="Book Antiqua" panose="02040602050305030304" pitchFamily="18" charset="0"/>
              </a:rPr>
              <a:t>Application of international </a:t>
            </a:r>
            <a:r>
              <a:rPr lang="en-GB" sz="2800" dirty="0">
                <a:latin typeface="Book Antiqua" panose="02040602050305030304" pitchFamily="18" charset="0"/>
              </a:rPr>
              <a:t>e</a:t>
            </a:r>
            <a:r>
              <a:rPr lang="en-GB" sz="2800" dirty="0" smtClean="0">
                <a:latin typeface="Book Antiqua" panose="02040602050305030304" pitchFamily="18" charset="0"/>
              </a:rPr>
              <a:t>nvironmental law in armed conflict</a:t>
            </a:r>
          </a:p>
          <a:p>
            <a:pPr marL="285750" indent="-285750">
              <a:buClr>
                <a:schemeClr val="tx1">
                  <a:lumMod val="10000"/>
                </a:schemeClr>
              </a:buClr>
              <a:buFont typeface="Arial" panose="020B0604020202020204" pitchFamily="34" charset="0"/>
              <a:buChar char="•"/>
            </a:pPr>
            <a:r>
              <a:rPr lang="en-GB" sz="2800" dirty="0" smtClean="0">
                <a:latin typeface="Book Antiqua" panose="02040602050305030304" pitchFamily="18" charset="0"/>
              </a:rPr>
              <a:t>International criminal law </a:t>
            </a:r>
          </a:p>
          <a:p>
            <a:pPr>
              <a:buClr>
                <a:schemeClr val="tx1">
                  <a:lumMod val="10000"/>
                </a:schemeClr>
              </a:buClr>
              <a:buFont typeface="Arial" panose="020B0604020202020204" pitchFamily="34" charset="0"/>
              <a:buChar char="•"/>
            </a:pPr>
            <a:r>
              <a:rPr lang="en-GB" sz="2800" dirty="0">
                <a:latin typeface="Book Antiqua" panose="02040602050305030304" pitchFamily="18" charset="0"/>
              </a:rPr>
              <a:t> </a:t>
            </a:r>
            <a:r>
              <a:rPr lang="en-GB" sz="2800" dirty="0" smtClean="0">
                <a:latin typeface="Book Antiqua" panose="02040602050305030304" pitchFamily="18" charset="0"/>
              </a:rPr>
              <a:t>State responsibility for activities in outer space</a:t>
            </a:r>
          </a:p>
          <a:p>
            <a:pPr>
              <a:buClr>
                <a:schemeClr val="tx1">
                  <a:lumMod val="10000"/>
                </a:schemeClr>
              </a:buClr>
              <a:buFont typeface="Arial" panose="020B0604020202020204" pitchFamily="34" charset="0"/>
              <a:buChar char="•"/>
            </a:pPr>
            <a:r>
              <a:rPr lang="en-GB" sz="2800" dirty="0" smtClean="0">
                <a:latin typeface="Book Antiqua" panose="02040602050305030304" pitchFamily="18" charset="0"/>
              </a:rPr>
              <a:t> Sovereignty, special protections (astronauts), ….etc</a:t>
            </a:r>
            <a:r>
              <a:rPr lang="en-GB" sz="2800" dirty="0">
                <a:latin typeface="Book Antiqua" panose="02040602050305030304" pitchFamily="18" charset="0"/>
              </a:rPr>
              <a:t>.</a:t>
            </a:r>
          </a:p>
          <a:p>
            <a:pPr>
              <a:buClr>
                <a:schemeClr val="tx1">
                  <a:lumMod val="10000"/>
                </a:schemeClr>
              </a:buClr>
              <a:buFont typeface="Arial" panose="020B0604020202020204" pitchFamily="34" charset="0"/>
              <a:buChar char="•"/>
            </a:pPr>
            <a:endParaRPr lang="en-GB" dirty="0">
              <a:latin typeface="Book Antiqua" panose="02040602050305030304" pitchFamily="18" charset="0"/>
            </a:endParaRPr>
          </a:p>
          <a:p>
            <a:pPr>
              <a:buClr>
                <a:schemeClr val="tx1">
                  <a:lumMod val="10000"/>
                </a:schemeClr>
              </a:buClr>
              <a:buFont typeface="Arial" panose="020B0604020202020204" pitchFamily="34" charset="0"/>
              <a:buChar char="•"/>
            </a:pPr>
            <a:endParaRPr lang="en-GB" dirty="0">
              <a:latin typeface="Book Antiqua" panose="02040602050305030304" pitchFamily="18" charset="0"/>
            </a:endParaRPr>
          </a:p>
        </p:txBody>
      </p:sp>
      <p:sp>
        <p:nvSpPr>
          <p:cNvPr id="8" name="Title 1"/>
          <p:cNvSpPr txBox="1">
            <a:spLocks/>
          </p:cNvSpPr>
          <p:nvPr/>
        </p:nvSpPr>
        <p:spPr bwMode="auto">
          <a:xfrm>
            <a:off x="467544" y="0"/>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a:solidFill>
                  <a:schemeClr val="tx2"/>
                </a:solidFill>
                <a:effectLst>
                  <a:outerShdw blurRad="38100" dist="38100" dir="2700000" algn="tl">
                    <a:srgbClr val="000000"/>
                  </a:outerShdw>
                </a:effectLst>
                <a:latin typeface="Book Antiqua" panose="02040602050305030304" pitchFamily="18" charset="0"/>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en-GB" b="1" kern="0" smtClean="0">
                <a:solidFill>
                  <a:srgbClr val="FFC000"/>
                </a:solidFill>
              </a:rPr>
              <a:t>Examples of issues</a:t>
            </a:r>
            <a:br>
              <a:rPr lang="en-GB" b="1" kern="0" smtClean="0">
                <a:solidFill>
                  <a:srgbClr val="FFC000"/>
                </a:solidFill>
              </a:rPr>
            </a:br>
            <a:r>
              <a:rPr lang="en-GB" b="1" kern="0" smtClean="0">
                <a:solidFill>
                  <a:srgbClr val="FFC000"/>
                </a:solidFill>
              </a:rPr>
              <a:t> that need clarification</a:t>
            </a:r>
            <a:endParaRPr lang="en-GB" b="1" kern="0" dirty="0">
              <a:solidFill>
                <a:srgbClr val="FFC000"/>
              </a:solidFill>
            </a:endParaRPr>
          </a:p>
        </p:txBody>
      </p:sp>
    </p:spTree>
    <p:extLst>
      <p:ext uri="{BB962C8B-B14F-4D97-AF65-F5344CB8AC3E}">
        <p14:creationId xmlns:p14="http://schemas.microsoft.com/office/powerpoint/2010/main" val="3127908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27"/>
            <a:ext cx="8229600" cy="836712"/>
          </a:xfrm>
        </p:spPr>
        <p:txBody>
          <a:bodyPr/>
          <a:lstStyle/>
          <a:p>
            <a:r>
              <a:rPr lang="en-GB" b="1" dirty="0" smtClean="0">
                <a:solidFill>
                  <a:srgbClr val="FFC000"/>
                </a:solidFill>
              </a:rPr>
              <a:t>MILAMOS Process</a:t>
            </a:r>
            <a:endParaRPr lang="en-GB" b="1" dirty="0">
              <a:solidFill>
                <a:srgbClr val="FFC000"/>
              </a:solidFill>
            </a:endParaRPr>
          </a:p>
        </p:txBody>
      </p:sp>
      <p:sp>
        <p:nvSpPr>
          <p:cNvPr id="5" name="Content Placeholder 2"/>
          <p:cNvSpPr>
            <a:spLocks noGrp="1"/>
          </p:cNvSpPr>
          <p:nvPr>
            <p:ph sz="half" idx="1"/>
          </p:nvPr>
        </p:nvSpPr>
        <p:spPr>
          <a:xfrm>
            <a:off x="215516" y="980728"/>
            <a:ext cx="8712968" cy="5400600"/>
          </a:xfrm>
        </p:spPr>
        <p:txBody>
          <a:bodyPr/>
          <a:lstStyle/>
          <a:p>
            <a:pPr>
              <a:buClr>
                <a:schemeClr val="tx1">
                  <a:lumMod val="10000"/>
                </a:schemeClr>
              </a:buClr>
              <a:buFont typeface="Wingdings" panose="05000000000000000000" pitchFamily="2" charset="2"/>
              <a:buChar char="Ø"/>
            </a:pPr>
            <a:r>
              <a:rPr lang="en-GB" sz="2400" dirty="0" smtClean="0"/>
              <a:t>Cooperation between </a:t>
            </a:r>
            <a:r>
              <a:rPr lang="en-GB" sz="2400" b="1" dirty="0" smtClean="0"/>
              <a:t>McGill University Centre for Research in Air and Space Law </a:t>
            </a:r>
            <a:r>
              <a:rPr lang="en-GB" sz="2400" dirty="0" smtClean="0"/>
              <a:t>and </a:t>
            </a:r>
            <a:r>
              <a:rPr lang="en-GB" sz="2400" b="1" dirty="0" smtClean="0"/>
              <a:t>University of </a:t>
            </a:r>
            <a:r>
              <a:rPr lang="en-GB" sz="2400" b="1" dirty="0"/>
              <a:t>Adelaide Research Unit on Military Law and Ethics</a:t>
            </a:r>
            <a:r>
              <a:rPr lang="en-GB" sz="2400" dirty="0"/>
              <a:t>… </a:t>
            </a:r>
            <a:r>
              <a:rPr lang="en-GB" sz="2400" dirty="0" smtClean="0"/>
              <a:t>and others? </a:t>
            </a:r>
          </a:p>
          <a:p>
            <a:pPr>
              <a:buClr>
                <a:schemeClr val="tx1">
                  <a:lumMod val="10000"/>
                </a:schemeClr>
              </a:buClr>
              <a:buFont typeface="Wingdings" panose="05000000000000000000" pitchFamily="2" charset="2"/>
              <a:buChar char="Ø"/>
            </a:pPr>
            <a:r>
              <a:rPr lang="en-GB" sz="2400" dirty="0" smtClean="0"/>
              <a:t>Expected project timeline of 3 years</a:t>
            </a:r>
          </a:p>
          <a:p>
            <a:pPr>
              <a:buClr>
                <a:schemeClr val="tx1">
                  <a:lumMod val="10000"/>
                </a:schemeClr>
              </a:buClr>
              <a:buFont typeface="Wingdings" panose="05000000000000000000" pitchFamily="2" charset="2"/>
              <a:buChar char="Ø"/>
            </a:pPr>
            <a:r>
              <a:rPr lang="en-GB" sz="2400" dirty="0" smtClean="0"/>
              <a:t>First Roundtable of Experts held in September 2015; Plenary of Experts in Autumn 2016</a:t>
            </a:r>
            <a:endParaRPr lang="en-GB" sz="2400" dirty="0"/>
          </a:p>
          <a:p>
            <a:pPr marL="0" indent="0">
              <a:buClr>
                <a:schemeClr val="tx1">
                  <a:lumMod val="10000"/>
                </a:schemeClr>
              </a:buClr>
              <a:buNone/>
            </a:pPr>
            <a:endParaRPr lang="en-GB" sz="2400" dirty="0" smtClean="0"/>
          </a:p>
          <a:p>
            <a:pPr>
              <a:buClr>
                <a:schemeClr val="tx1">
                  <a:lumMod val="10000"/>
                </a:schemeClr>
              </a:buClr>
              <a:buFont typeface="Wingdings" panose="05000000000000000000" pitchFamily="2" charset="2"/>
              <a:buChar char="Ø"/>
            </a:pPr>
            <a:r>
              <a:rPr lang="en-GB" sz="2400" dirty="0" smtClean="0"/>
              <a:t>In search of renowned academics, lawyers</a:t>
            </a:r>
            <a:r>
              <a:rPr lang="en-GB" sz="2400" dirty="0"/>
              <a:t>, technical experts, military </a:t>
            </a:r>
            <a:r>
              <a:rPr lang="en-GB" sz="2400" dirty="0" smtClean="0"/>
              <a:t>practitioners, government officials </a:t>
            </a:r>
            <a:r>
              <a:rPr lang="en-GB" sz="2400" dirty="0"/>
              <a:t>and </a:t>
            </a:r>
            <a:r>
              <a:rPr lang="en-GB" sz="2400" dirty="0" smtClean="0"/>
              <a:t>relevant observers</a:t>
            </a:r>
            <a:r>
              <a:rPr lang="en-GB" sz="2400" dirty="0"/>
              <a:t>, such as the International Committee of the Red Cross (ICRC). </a:t>
            </a:r>
            <a:endParaRPr lang="en-GB" sz="2400" dirty="0" smtClean="0"/>
          </a:p>
          <a:p>
            <a:pPr>
              <a:buClr>
                <a:schemeClr val="tx1">
                  <a:lumMod val="10000"/>
                </a:schemeClr>
              </a:buClr>
              <a:buFont typeface="Wingdings" panose="05000000000000000000" pitchFamily="2" charset="2"/>
              <a:buChar char="Ø"/>
            </a:pPr>
            <a:r>
              <a:rPr lang="en-GB" sz="2400" dirty="0" smtClean="0"/>
              <a:t>Institutional support, </a:t>
            </a:r>
            <a:r>
              <a:rPr lang="en-GB" sz="2400" b="1" dirty="0" smtClean="0"/>
              <a:t>particularly from non-Western world, BRICS countries</a:t>
            </a:r>
          </a:p>
          <a:p>
            <a:pPr>
              <a:buClr>
                <a:schemeClr val="tx1">
                  <a:lumMod val="10000"/>
                </a:schemeClr>
              </a:buClr>
              <a:buFont typeface="Wingdings" panose="05000000000000000000" pitchFamily="2" charset="2"/>
              <a:buChar char="Ø"/>
            </a:pPr>
            <a:endParaRPr lang="en-GB" sz="2400" dirty="0" smtClean="0"/>
          </a:p>
        </p:txBody>
      </p:sp>
    </p:spTree>
    <p:extLst>
      <p:ext uri="{BB962C8B-B14F-4D97-AF65-F5344CB8AC3E}">
        <p14:creationId xmlns:p14="http://schemas.microsoft.com/office/powerpoint/2010/main" val="2483878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02915"/>
          </a:xfrm>
        </p:spPr>
        <p:txBody>
          <a:bodyPr/>
          <a:lstStyle/>
          <a:p>
            <a:r>
              <a:rPr lang="en-GB" sz="4000" b="1" kern="1200" dirty="0">
                <a:solidFill>
                  <a:schemeClr val="tx1"/>
                </a:solidFill>
                <a:ea typeface="+mn-ea"/>
                <a:cs typeface="Arial" charset="0"/>
              </a:rPr>
              <a:t>Outline</a:t>
            </a:r>
            <a:r>
              <a:rPr lang="en-GB" dirty="0" smtClean="0"/>
              <a:t> </a:t>
            </a:r>
            <a:endParaRPr lang="en-GB" dirty="0"/>
          </a:p>
        </p:txBody>
      </p:sp>
      <p:sp>
        <p:nvSpPr>
          <p:cNvPr id="3" name="Content Placeholder 2"/>
          <p:cNvSpPr>
            <a:spLocks noGrp="1"/>
          </p:cNvSpPr>
          <p:nvPr>
            <p:ph sz="half" idx="1"/>
          </p:nvPr>
        </p:nvSpPr>
        <p:spPr>
          <a:xfrm>
            <a:off x="971600" y="1196752"/>
            <a:ext cx="7848872" cy="4818757"/>
          </a:xfrm>
        </p:spPr>
        <p:txBody>
          <a:bodyPr/>
          <a:lstStyle/>
          <a:p>
            <a:pPr>
              <a:buClr>
                <a:schemeClr val="tx1">
                  <a:lumMod val="10000"/>
                </a:schemeClr>
              </a:buClr>
              <a:buFont typeface="Arial" panose="020B0604020202020204" pitchFamily="34" charset="0"/>
              <a:buChar char="•"/>
            </a:pPr>
            <a:r>
              <a:rPr lang="en-GB" sz="3200" dirty="0" smtClean="0"/>
              <a:t>“A day without space”</a:t>
            </a:r>
          </a:p>
          <a:p>
            <a:pPr>
              <a:buClr>
                <a:schemeClr val="tx1">
                  <a:lumMod val="10000"/>
                </a:schemeClr>
              </a:buClr>
              <a:buFont typeface="Arial" panose="020B0604020202020204" pitchFamily="34" charset="0"/>
              <a:buChar char="•"/>
            </a:pPr>
            <a:r>
              <a:rPr lang="en-GB" sz="3200" dirty="0" smtClean="0"/>
              <a:t>A </a:t>
            </a:r>
            <a:r>
              <a:rPr lang="en-GB" sz="3200" dirty="0"/>
              <a:t>coming conflict in the final frontier? </a:t>
            </a:r>
            <a:endParaRPr lang="en-GB" sz="3200" dirty="0" smtClean="0"/>
          </a:p>
          <a:p>
            <a:pPr>
              <a:buClr>
                <a:schemeClr val="tx1">
                  <a:lumMod val="10000"/>
                </a:schemeClr>
              </a:buClr>
              <a:buFont typeface="Arial" panose="020B0604020202020204" pitchFamily="34" charset="0"/>
              <a:buChar char="•"/>
            </a:pPr>
            <a:r>
              <a:rPr lang="en-GB" sz="3200" dirty="0" smtClean="0"/>
              <a:t>The state of the law</a:t>
            </a:r>
          </a:p>
          <a:p>
            <a:pPr>
              <a:buClr>
                <a:schemeClr val="tx1">
                  <a:lumMod val="10000"/>
                </a:schemeClr>
              </a:buClr>
              <a:buFont typeface="Arial" panose="020B0604020202020204" pitchFamily="34" charset="0"/>
              <a:buChar char="•"/>
            </a:pPr>
            <a:r>
              <a:rPr lang="en-GB" sz="3200" dirty="0" smtClean="0"/>
              <a:t>International efforts to fill the gap </a:t>
            </a:r>
          </a:p>
          <a:p>
            <a:pPr>
              <a:buClr>
                <a:schemeClr val="tx1">
                  <a:lumMod val="10000"/>
                </a:schemeClr>
              </a:buClr>
              <a:buFont typeface="Arial" panose="020B0604020202020204" pitchFamily="34" charset="0"/>
              <a:buChar char="•"/>
            </a:pPr>
            <a:r>
              <a:rPr lang="en-GB" sz="3200" dirty="0" smtClean="0"/>
              <a:t>Need for MILAMOS</a:t>
            </a:r>
          </a:p>
          <a:p>
            <a:pPr>
              <a:buClr>
                <a:schemeClr val="tx1">
                  <a:lumMod val="10000"/>
                </a:schemeClr>
              </a:buClr>
              <a:buFont typeface="Arial" panose="020B0604020202020204" pitchFamily="34" charset="0"/>
              <a:buChar char="•"/>
            </a:pPr>
            <a:r>
              <a:rPr lang="en-GB" sz="3200" dirty="0" smtClean="0"/>
              <a:t>Examples of international manuals</a:t>
            </a:r>
          </a:p>
          <a:p>
            <a:pPr>
              <a:buClr>
                <a:schemeClr val="tx1">
                  <a:lumMod val="10000"/>
                </a:schemeClr>
              </a:buClr>
              <a:buFont typeface="Arial" panose="020B0604020202020204" pitchFamily="34" charset="0"/>
              <a:buChar char="•"/>
            </a:pPr>
            <a:r>
              <a:rPr lang="en-GB" sz="3200" dirty="0" smtClean="0"/>
              <a:t/>
            </a:r>
            <a:br>
              <a:rPr lang="en-GB" sz="3200" dirty="0" smtClean="0"/>
            </a:br>
            <a:r>
              <a:rPr lang="en-GB" sz="3200" dirty="0" smtClean="0"/>
              <a:t>The success of a manual </a:t>
            </a:r>
          </a:p>
          <a:p>
            <a:pPr>
              <a:buClr>
                <a:schemeClr val="tx1">
                  <a:lumMod val="10000"/>
                </a:schemeClr>
              </a:buClr>
              <a:buFont typeface="Arial" panose="020B0604020202020204" pitchFamily="34" charset="0"/>
              <a:buChar char="•"/>
            </a:pPr>
            <a:r>
              <a:rPr lang="en-GB" sz="3200" dirty="0" smtClean="0"/>
              <a:t>MILAMOS Process</a:t>
            </a:r>
          </a:p>
          <a:p>
            <a:pPr marL="0" indent="0">
              <a:buClr>
                <a:schemeClr val="tx1">
                  <a:lumMod val="10000"/>
                </a:schemeClr>
              </a:buClr>
              <a:buNone/>
            </a:pPr>
            <a:endParaRPr lang="en-GB" sz="3200" dirty="0" smtClean="0"/>
          </a:p>
          <a:p>
            <a:pPr>
              <a:buClr>
                <a:schemeClr val="tx1">
                  <a:lumMod val="10000"/>
                </a:schemeClr>
              </a:buClr>
              <a:buFont typeface="Arial" panose="020B0604020202020204" pitchFamily="34" charset="0"/>
              <a:buChar char="•"/>
            </a:pPr>
            <a:endParaRPr lang="en-GB" sz="3200" dirty="0" smtClean="0"/>
          </a:p>
          <a:p>
            <a:pPr>
              <a:buClr>
                <a:schemeClr val="tx1">
                  <a:lumMod val="10000"/>
                </a:schemeClr>
              </a:buClr>
              <a:buFont typeface="Arial" panose="020B0604020202020204" pitchFamily="34" charset="0"/>
              <a:buChar char="•"/>
            </a:pPr>
            <a:endParaRPr lang="en-GB"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39825"/>
          </a:xfrm>
        </p:spPr>
        <p:txBody>
          <a:bodyPr/>
          <a:lstStyle/>
          <a:p>
            <a:r>
              <a:rPr lang="en-GB" dirty="0" smtClean="0">
                <a:solidFill>
                  <a:srgbClr val="FFFFFF"/>
                </a:solidFill>
              </a:rPr>
              <a:t>Conclusion</a:t>
            </a:r>
            <a:endParaRPr lang="en-GB" dirty="0">
              <a:solidFill>
                <a:srgbClr val="FFFFFF"/>
              </a:solidFill>
            </a:endParaRPr>
          </a:p>
        </p:txBody>
      </p:sp>
      <p:sp>
        <p:nvSpPr>
          <p:cNvPr id="4" name="Content Placeholder 2"/>
          <p:cNvSpPr>
            <a:spLocks noGrp="1"/>
          </p:cNvSpPr>
          <p:nvPr>
            <p:ph idx="1"/>
          </p:nvPr>
        </p:nvSpPr>
        <p:spPr>
          <a:xfrm>
            <a:off x="257992" y="980728"/>
            <a:ext cx="7436115" cy="1406043"/>
          </a:xfrm>
        </p:spPr>
        <p:txBody>
          <a:bodyPr>
            <a:normAutofit fontScale="55000" lnSpcReduction="20000"/>
          </a:bodyPr>
          <a:lstStyle/>
          <a:p>
            <a:pPr marL="0" indent="0">
              <a:buNone/>
            </a:pPr>
            <a:r>
              <a:rPr lang="en-US" sz="5100" dirty="0" smtClean="0">
                <a:latin typeface="Book Antiqua" panose="02040602050305030304" pitchFamily="18" charset="0"/>
              </a:rPr>
              <a:t>“ …is it not true that </a:t>
            </a:r>
            <a:r>
              <a:rPr lang="en-US" sz="5100" b="1" dirty="0" smtClean="0">
                <a:latin typeface="Book Antiqua" panose="02040602050305030304" pitchFamily="18" charset="0"/>
              </a:rPr>
              <a:t>we face here fascinating issues of law</a:t>
            </a:r>
            <a:r>
              <a:rPr lang="en-US" sz="5100" dirty="0" smtClean="0">
                <a:latin typeface="Book Antiqua" panose="02040602050305030304" pitchFamily="18" charset="0"/>
              </a:rPr>
              <a:t>, a new world or worlds far beyond anything man has ever reached for?” </a:t>
            </a:r>
          </a:p>
          <a:p>
            <a:pPr marL="0" indent="0">
              <a:buNone/>
            </a:pPr>
            <a:r>
              <a:rPr lang="en-US" dirty="0" smtClean="0">
                <a:latin typeface="Book Antiqua" panose="02040602050305030304" pitchFamily="18" charset="0"/>
              </a:rPr>
              <a:t>		Manfred </a:t>
            </a:r>
            <a:r>
              <a:rPr lang="en-US" dirty="0" err="1" smtClean="0">
                <a:latin typeface="Book Antiqua" panose="02040602050305030304" pitchFamily="18" charset="0"/>
              </a:rPr>
              <a:t>Lachs</a:t>
            </a:r>
            <a:r>
              <a:rPr lang="en-US" dirty="0" smtClean="0">
                <a:latin typeface="Book Antiqua" panose="02040602050305030304" pitchFamily="18" charset="0"/>
              </a:rPr>
              <a:t>, </a:t>
            </a:r>
            <a:r>
              <a:rPr lang="en-US" i="1" dirty="0" smtClean="0">
                <a:latin typeface="Book Antiqua" panose="02040602050305030304" pitchFamily="18" charset="0"/>
              </a:rPr>
              <a:t>The International Law of Outer Space</a:t>
            </a:r>
            <a:r>
              <a:rPr lang="en-US" dirty="0" smtClean="0">
                <a:latin typeface="Book Antiqua" panose="02040602050305030304" pitchFamily="18" charset="0"/>
              </a:rPr>
              <a:t> (1964)</a:t>
            </a:r>
            <a:endParaRPr lang="en-CA" dirty="0">
              <a:latin typeface="Book Antiqua" panose="02040602050305030304" pitchFamily="18" charset="0"/>
            </a:endParaRPr>
          </a:p>
        </p:txBody>
      </p:sp>
      <p:pic>
        <p:nvPicPr>
          <p:cNvPr id="5" name="Picture 2" descr="https://upload.wikimedia.org/wikipedia/commons/thumb/6/6a/Manfred_Lachs_%281974%29.jpg/220px-Manfred_Lachs_%281974%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920518"/>
            <a:ext cx="1379159" cy="183678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937794" y="5229200"/>
            <a:ext cx="7037701" cy="1475532"/>
          </a:xfrm>
          <a:prstGeom prst="rect">
            <a:avLst/>
          </a:prstGeom>
        </p:spPr>
        <p:txBody>
          <a:bodyPr wrap="square">
            <a:spAutoFit/>
          </a:bodyPr>
          <a:lstStyle/>
          <a:p>
            <a:pPr algn="r">
              <a:lnSpc>
                <a:spcPct val="107000"/>
              </a:lnSpc>
              <a:spcAft>
                <a:spcPts val="0"/>
              </a:spcAft>
            </a:pPr>
            <a:r>
              <a:rPr lang="en-US" sz="2100" dirty="0">
                <a:effectLst>
                  <a:outerShdw blurRad="38100" dist="38100" dir="2700000" algn="tl">
                    <a:srgbClr val="000000"/>
                  </a:outerShdw>
                </a:effectLst>
                <a:latin typeface="Book Antiqua" panose="02040602050305030304" pitchFamily="18" charset="0"/>
                <a:cs typeface="+mn-cs"/>
              </a:rPr>
              <a:t>“…some of the principles and definitions inherited from the past have become too narrow, highly inadequate and thus require reformulation, or even […] replacement by new ones adapted to new conditions”</a:t>
            </a:r>
            <a:endParaRPr lang="en-GB" sz="2100" dirty="0">
              <a:effectLst>
                <a:outerShdw blurRad="38100" dist="38100" dir="2700000" algn="tl">
                  <a:srgbClr val="000000"/>
                </a:outerShdw>
              </a:effectLst>
              <a:latin typeface="Book Antiqua" panose="02040602050305030304" pitchFamily="18" charset="0"/>
              <a:cs typeface="+mn-cs"/>
            </a:endParaRPr>
          </a:p>
        </p:txBody>
      </p:sp>
      <p:sp>
        <p:nvSpPr>
          <p:cNvPr id="7" name="Rectangle 6"/>
          <p:cNvSpPr/>
          <p:nvPr/>
        </p:nvSpPr>
        <p:spPr>
          <a:xfrm>
            <a:off x="290791" y="2552988"/>
            <a:ext cx="6966520" cy="2677656"/>
          </a:xfrm>
          <a:prstGeom prst="rect">
            <a:avLst/>
          </a:prstGeom>
        </p:spPr>
        <p:txBody>
          <a:bodyPr wrap="square">
            <a:spAutoFit/>
          </a:bodyPr>
          <a:lstStyle/>
          <a:p>
            <a:pPr>
              <a:buClr>
                <a:schemeClr val="tx1">
                  <a:lumMod val="10000"/>
                </a:schemeClr>
              </a:buClr>
              <a:buFont typeface="Arial" panose="020B0604020202020204" pitchFamily="34" charset="0"/>
              <a:buChar char="•"/>
            </a:pPr>
            <a:r>
              <a:rPr lang="en-GB" sz="2400" dirty="0">
                <a:latin typeface="Book Antiqua" panose="02040602050305030304" pitchFamily="18" charset="0"/>
              </a:rPr>
              <a:t>“A day without space”</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A coming conflict in the final frontier? </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The state of the law</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International efforts to fill the gap </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Need for MILAMOS</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Examples of international manuals</a:t>
            </a:r>
          </a:p>
          <a:p>
            <a:pPr>
              <a:buClr>
                <a:schemeClr val="tx1">
                  <a:lumMod val="10000"/>
                </a:schemeClr>
              </a:buClr>
              <a:buFont typeface="Arial" panose="020B0604020202020204" pitchFamily="34" charset="0"/>
              <a:buChar char="•"/>
            </a:pPr>
            <a:r>
              <a:rPr lang="en-GB" sz="2400" dirty="0">
                <a:latin typeface="Book Antiqua" panose="02040602050305030304" pitchFamily="18" charset="0"/>
              </a:rPr>
              <a:t>The success of a manual </a:t>
            </a:r>
          </a:p>
        </p:txBody>
      </p:sp>
    </p:spTree>
    <p:extLst>
      <p:ext uri="{BB962C8B-B14F-4D97-AF65-F5344CB8AC3E}">
        <p14:creationId xmlns:p14="http://schemas.microsoft.com/office/powerpoint/2010/main" val="239058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arshall.org/wp-content/uploads/2013/08/daywithoutspace-250x150.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123728" y="0"/>
            <a:ext cx="5544616" cy="144384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3531" y="3831262"/>
            <a:ext cx="9336000" cy="3016210"/>
          </a:xfrm>
          <a:prstGeom prst="rect">
            <a:avLst/>
          </a:prstGeom>
          <a:noFill/>
        </p:spPr>
        <p:txBody>
          <a:bodyPr wrap="square" rtlCol="0">
            <a:spAutoFit/>
          </a:bodyPr>
          <a:lstStyle/>
          <a:p>
            <a:pPr marL="285750" indent="-285750">
              <a:buFont typeface="Arial" panose="020B0604020202020204" pitchFamily="34" charset="0"/>
              <a:buChar char="•"/>
            </a:pPr>
            <a:r>
              <a:rPr lang="en-GB" sz="2200" dirty="0" smtClean="0">
                <a:latin typeface="Book Antiqua" panose="02040602050305030304" pitchFamily="18" charset="0"/>
              </a:rPr>
              <a:t>A variety of </a:t>
            </a:r>
            <a:r>
              <a:rPr lang="en-GB" sz="2200" dirty="0" smtClean="0">
                <a:latin typeface="Book Antiqua" panose="02040602050305030304" pitchFamily="18" charset="0"/>
              </a:rPr>
              <a:t>civilian commercial, social and economic </a:t>
            </a:r>
            <a:r>
              <a:rPr lang="en-GB" sz="2200" dirty="0" smtClean="0">
                <a:latin typeface="Book Antiqua" panose="02040602050305030304" pitchFamily="18" charset="0"/>
              </a:rPr>
              <a:t>uses and benefits </a:t>
            </a:r>
          </a:p>
          <a:p>
            <a:pPr marL="285750" indent="-285750">
              <a:buFont typeface="Arial" panose="020B0604020202020204" pitchFamily="34" charset="0"/>
              <a:buChar char="•"/>
            </a:pPr>
            <a:r>
              <a:rPr lang="en-GB" sz="2400" dirty="0" smtClean="0">
                <a:latin typeface="Book Antiqua" panose="02040602050305030304" pitchFamily="18" charset="0"/>
              </a:rPr>
              <a:t>Roots of all space applications in the military</a:t>
            </a:r>
          </a:p>
          <a:p>
            <a:pPr marL="285750" indent="-285750">
              <a:buFont typeface="Arial" panose="020B0604020202020204" pitchFamily="34" charset="0"/>
              <a:buChar char="•"/>
            </a:pPr>
            <a:r>
              <a:rPr lang="en-GB" sz="2400" dirty="0" smtClean="0">
                <a:latin typeface="Book Antiqua" panose="02040602050305030304" pitchFamily="18" charset="0"/>
              </a:rPr>
              <a:t>Heavy reliance of the military on space applications and objects:</a:t>
            </a:r>
            <a:endParaRPr lang="en-GB" sz="2400" dirty="0">
              <a:latin typeface="Book Antiqua" panose="02040602050305030304" pitchFamily="18" charset="0"/>
            </a:endParaRPr>
          </a:p>
          <a:p>
            <a:pPr marL="137160" indent="0">
              <a:buNone/>
            </a:pPr>
            <a:r>
              <a:rPr lang="en-CA" sz="2400" dirty="0">
                <a:solidFill>
                  <a:schemeClr val="bg1"/>
                </a:solidFill>
                <a:latin typeface="Book Antiqua" panose="02040602050305030304" pitchFamily="18" charset="0"/>
              </a:rPr>
              <a:t>• Intelligence, </a:t>
            </a:r>
            <a:r>
              <a:rPr lang="en-CA" sz="2400" dirty="0" smtClean="0">
                <a:solidFill>
                  <a:schemeClr val="bg1"/>
                </a:solidFill>
                <a:latin typeface="Book Antiqua" panose="02040602050305030304" pitchFamily="18" charset="0"/>
              </a:rPr>
              <a:t>surveillance</a:t>
            </a:r>
            <a:r>
              <a:rPr lang="en-CA" sz="2400" dirty="0">
                <a:solidFill>
                  <a:schemeClr val="bg1"/>
                </a:solidFill>
                <a:latin typeface="Book Antiqua" panose="02040602050305030304" pitchFamily="18" charset="0"/>
              </a:rPr>
              <a:t>, </a:t>
            </a:r>
            <a:r>
              <a:rPr lang="en-CA" sz="2400" dirty="0" smtClean="0">
                <a:solidFill>
                  <a:schemeClr val="bg1"/>
                </a:solidFill>
                <a:latin typeface="Book Antiqua" panose="02040602050305030304" pitchFamily="18" charset="0"/>
              </a:rPr>
              <a:t>reconnaissance </a:t>
            </a:r>
          </a:p>
          <a:p>
            <a:pPr marL="137160" indent="0">
              <a:buNone/>
            </a:pPr>
            <a:r>
              <a:rPr lang="en-CA" sz="2400" dirty="0" smtClean="0">
                <a:solidFill>
                  <a:schemeClr val="bg1"/>
                </a:solidFill>
                <a:latin typeface="Book Antiqua" panose="02040602050305030304" pitchFamily="18" charset="0"/>
              </a:rPr>
              <a:t>• </a:t>
            </a:r>
            <a:r>
              <a:rPr lang="en-CA" sz="2400" dirty="0">
                <a:solidFill>
                  <a:schemeClr val="bg1"/>
                </a:solidFill>
                <a:latin typeface="Book Antiqua" panose="02040602050305030304" pitchFamily="18" charset="0"/>
              </a:rPr>
              <a:t>Satellite </a:t>
            </a:r>
            <a:r>
              <a:rPr lang="en-CA" sz="2400" dirty="0" smtClean="0">
                <a:solidFill>
                  <a:schemeClr val="bg1"/>
                </a:solidFill>
                <a:latin typeface="Book Antiqua" panose="02040602050305030304" pitchFamily="18" charset="0"/>
              </a:rPr>
              <a:t>communications </a:t>
            </a:r>
            <a:endParaRPr lang="en-CA" sz="2400" dirty="0">
              <a:solidFill>
                <a:schemeClr val="bg1"/>
              </a:solidFill>
              <a:latin typeface="Book Antiqua" panose="02040602050305030304" pitchFamily="18" charset="0"/>
            </a:endParaRPr>
          </a:p>
          <a:p>
            <a:pPr marL="137160" indent="0">
              <a:buNone/>
            </a:pPr>
            <a:r>
              <a:rPr lang="en-CA" sz="2400" dirty="0">
                <a:solidFill>
                  <a:schemeClr val="bg1"/>
                </a:solidFill>
                <a:latin typeface="Book Antiqua" panose="02040602050305030304" pitchFamily="18" charset="0"/>
              </a:rPr>
              <a:t>• Global </a:t>
            </a:r>
            <a:r>
              <a:rPr lang="en-CA" sz="2400" dirty="0" smtClean="0">
                <a:solidFill>
                  <a:schemeClr val="bg1"/>
                </a:solidFill>
                <a:latin typeface="Book Antiqua" panose="02040602050305030304" pitchFamily="18" charset="0"/>
              </a:rPr>
              <a:t>Navigation Satellite </a:t>
            </a:r>
            <a:r>
              <a:rPr lang="en-CA" sz="2400" dirty="0">
                <a:solidFill>
                  <a:schemeClr val="bg1"/>
                </a:solidFill>
                <a:latin typeface="Book Antiqua" panose="02040602050305030304" pitchFamily="18" charset="0"/>
              </a:rPr>
              <a:t>Systems (GNSS)</a:t>
            </a:r>
          </a:p>
          <a:p>
            <a:pPr marL="137160" indent="0">
              <a:buNone/>
            </a:pPr>
            <a:r>
              <a:rPr lang="en-CA" sz="2400" dirty="0">
                <a:solidFill>
                  <a:schemeClr val="bg1"/>
                </a:solidFill>
                <a:latin typeface="Book Antiqua" panose="02040602050305030304" pitchFamily="18" charset="0"/>
              </a:rPr>
              <a:t>• Space Situational </a:t>
            </a:r>
            <a:r>
              <a:rPr lang="en-CA" sz="2400" dirty="0" smtClean="0">
                <a:solidFill>
                  <a:schemeClr val="bg1"/>
                </a:solidFill>
                <a:latin typeface="Book Antiqua" panose="02040602050305030304" pitchFamily="18" charset="0"/>
              </a:rPr>
              <a:t>Awareness </a:t>
            </a:r>
            <a:r>
              <a:rPr lang="en-CA" sz="2400" dirty="0">
                <a:solidFill>
                  <a:schemeClr val="bg1"/>
                </a:solidFill>
                <a:latin typeface="Book Antiqua" panose="02040602050305030304" pitchFamily="18" charset="0"/>
              </a:rPr>
              <a:t>(SSA)</a:t>
            </a:r>
          </a:p>
          <a:p>
            <a:pPr marL="137160" indent="0">
              <a:buNone/>
            </a:pPr>
            <a:r>
              <a:rPr lang="en-CA" sz="2400" dirty="0" smtClean="0">
                <a:solidFill>
                  <a:schemeClr val="bg1"/>
                </a:solidFill>
                <a:latin typeface="Book Antiqua" panose="02040602050305030304" pitchFamily="18" charset="0"/>
              </a:rPr>
              <a:t>• </a:t>
            </a:r>
            <a:r>
              <a:rPr lang="en-CA" sz="2400" dirty="0">
                <a:solidFill>
                  <a:schemeClr val="bg1"/>
                </a:solidFill>
                <a:latin typeface="Book Antiqua" panose="02040602050305030304" pitchFamily="18" charset="0"/>
              </a:rPr>
              <a:t>Protection of space </a:t>
            </a:r>
            <a:r>
              <a:rPr lang="en-CA" sz="2400" dirty="0" smtClean="0">
                <a:solidFill>
                  <a:schemeClr val="bg1"/>
                </a:solidFill>
                <a:latin typeface="Book Antiqua" panose="02040602050305030304" pitchFamily="18" charset="0"/>
              </a:rPr>
              <a:t>assets</a:t>
            </a:r>
            <a:endParaRPr lang="en-CA" sz="2400" dirty="0">
              <a:latin typeface="Book Antiqua" panose="02040602050305030304" pitchFamily="18" charset="0"/>
            </a:endParaRPr>
          </a:p>
        </p:txBody>
      </p:sp>
      <p:sp>
        <p:nvSpPr>
          <p:cNvPr id="3" name="Rectangle 2"/>
          <p:cNvSpPr/>
          <p:nvPr/>
        </p:nvSpPr>
        <p:spPr>
          <a:xfrm>
            <a:off x="5076056" y="1143111"/>
            <a:ext cx="2658100" cy="253916"/>
          </a:xfrm>
          <a:prstGeom prst="rect">
            <a:avLst/>
          </a:prstGeom>
        </p:spPr>
        <p:txBody>
          <a:bodyPr wrap="none">
            <a:spAutoFit/>
          </a:bodyPr>
          <a:lstStyle/>
          <a:p>
            <a:r>
              <a:rPr lang="en-GB" sz="1050" dirty="0"/>
              <a:t>https://adaywithoutspace.wordpress.com/</a:t>
            </a:r>
          </a:p>
        </p:txBody>
      </p:sp>
      <p:sp>
        <p:nvSpPr>
          <p:cNvPr id="4" name="Rectangle 3"/>
          <p:cNvSpPr/>
          <p:nvPr/>
        </p:nvSpPr>
        <p:spPr>
          <a:xfrm>
            <a:off x="683568" y="1548634"/>
            <a:ext cx="8233412" cy="227754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n-GB" dirty="0" smtClean="0">
                <a:latin typeface="Book Antiqua" panose="02040602050305030304" pitchFamily="18" charset="0"/>
              </a:rPr>
              <a:t>“The </a:t>
            </a:r>
            <a:r>
              <a:rPr lang="en-GB" dirty="0">
                <a:latin typeface="Book Antiqua" panose="02040602050305030304" pitchFamily="18" charset="0"/>
              </a:rPr>
              <a:t>outer space environment, and the immense resources it provides, is a critical </a:t>
            </a:r>
            <a:r>
              <a:rPr lang="en-GB" dirty="0" smtClean="0">
                <a:latin typeface="Book Antiqua" panose="02040602050305030304" pitchFamily="18" charset="0"/>
              </a:rPr>
              <a:t>component </a:t>
            </a:r>
            <a:r>
              <a:rPr lang="en-GB" dirty="0">
                <a:latin typeface="Book Antiqua" panose="02040602050305030304" pitchFamily="18" charset="0"/>
              </a:rPr>
              <a:t>of human endeavour in the twenty-first century. From </a:t>
            </a:r>
            <a:r>
              <a:rPr lang="en-GB" i="1" dirty="0">
                <a:latin typeface="Book Antiqua" panose="02040602050305030304" pitchFamily="18" charset="0"/>
              </a:rPr>
              <a:t>communications to financial </a:t>
            </a:r>
            <a:r>
              <a:rPr lang="en-GB" i="1" dirty="0" smtClean="0">
                <a:latin typeface="Book Antiqua" panose="02040602050305030304" pitchFamily="18" charset="0"/>
              </a:rPr>
              <a:t>operations</a:t>
            </a:r>
            <a:r>
              <a:rPr lang="en-GB" i="1" dirty="0">
                <a:latin typeface="Book Antiqua" panose="02040602050305030304" pitchFamily="18" charset="0"/>
              </a:rPr>
              <a:t>, farming to weather forecasting and environmental monitoring to navigation, </a:t>
            </a:r>
            <a:r>
              <a:rPr lang="en-GB" i="1" dirty="0" smtClean="0">
                <a:latin typeface="Book Antiqua" panose="02040602050305030304" pitchFamily="18" charset="0"/>
              </a:rPr>
              <a:t>surveillance </a:t>
            </a:r>
            <a:r>
              <a:rPr lang="en-GB" i="1" dirty="0">
                <a:latin typeface="Book Antiqua" panose="02040602050305030304" pitchFamily="18" charset="0"/>
              </a:rPr>
              <a:t>and treaty monitoring</a:t>
            </a:r>
            <a:r>
              <a:rPr lang="en-GB" dirty="0">
                <a:latin typeface="Book Antiqua" panose="02040602050305030304" pitchFamily="18" charset="0"/>
              </a:rPr>
              <a:t>, outer space resources play a key role in the activities of </a:t>
            </a:r>
            <a:r>
              <a:rPr lang="en-GB" dirty="0" smtClean="0">
                <a:latin typeface="Book Antiqua" panose="02040602050305030304" pitchFamily="18" charset="0"/>
              </a:rPr>
              <a:t>all </a:t>
            </a:r>
            <a:r>
              <a:rPr lang="en-GB" dirty="0">
                <a:latin typeface="Book Antiqua" panose="02040602050305030304" pitchFamily="18" charset="0"/>
              </a:rPr>
              <a:t>nations. Outer space activities play a significant role in social, economic, scientific and </a:t>
            </a:r>
            <a:r>
              <a:rPr lang="en-GB" dirty="0" smtClean="0">
                <a:latin typeface="Book Antiqua" panose="02040602050305030304" pitchFamily="18" charset="0"/>
              </a:rPr>
              <a:t>technological </a:t>
            </a:r>
            <a:r>
              <a:rPr lang="en-GB" dirty="0">
                <a:latin typeface="Book Antiqua" panose="02040602050305030304" pitchFamily="18" charset="0"/>
              </a:rPr>
              <a:t>development, </a:t>
            </a:r>
            <a:r>
              <a:rPr lang="en-GB" i="1" dirty="0">
                <a:latin typeface="Book Antiqua" panose="02040602050305030304" pitchFamily="18" charset="0"/>
              </a:rPr>
              <a:t>as well as in the field of </a:t>
            </a:r>
            <a:r>
              <a:rPr lang="en-GB" i="1" dirty="0" smtClean="0">
                <a:latin typeface="Book Antiqua" panose="02040602050305030304" pitchFamily="18" charset="0"/>
              </a:rPr>
              <a:t>international </a:t>
            </a:r>
            <a:r>
              <a:rPr lang="en-GB" i="1" dirty="0">
                <a:latin typeface="Book Antiqua" panose="02040602050305030304" pitchFamily="18" charset="0"/>
              </a:rPr>
              <a:t>peace and </a:t>
            </a:r>
            <a:r>
              <a:rPr lang="en-GB" i="1" dirty="0" smtClean="0">
                <a:latin typeface="Book Antiqua" panose="02040602050305030304" pitchFamily="18" charset="0"/>
              </a:rPr>
              <a:t>security</a:t>
            </a:r>
            <a:r>
              <a:rPr lang="en-GB" dirty="0" smtClean="0">
                <a:latin typeface="Book Antiqua" panose="02040602050305030304" pitchFamily="18" charset="0"/>
              </a:rPr>
              <a:t>.”</a:t>
            </a:r>
          </a:p>
          <a:p>
            <a:pPr algn="just"/>
            <a:r>
              <a:rPr lang="en-GB" sz="1600" dirty="0" smtClean="0">
                <a:latin typeface="Book Antiqua" panose="02040602050305030304" pitchFamily="18" charset="0"/>
              </a:rPr>
              <a:t>UN Report </a:t>
            </a:r>
            <a:r>
              <a:rPr lang="en-GB" sz="1600" i="1" dirty="0">
                <a:latin typeface="Book Antiqua" panose="02040602050305030304" pitchFamily="18" charset="0"/>
              </a:rPr>
              <a:t>Transparency and Confidence-Building Measures in Outer Space </a:t>
            </a:r>
            <a:r>
              <a:rPr lang="en-GB" sz="1600" i="1" dirty="0" smtClean="0">
                <a:latin typeface="Book Antiqua" panose="02040602050305030304" pitchFamily="18" charset="0"/>
              </a:rPr>
              <a:t>Activities </a:t>
            </a:r>
            <a:r>
              <a:rPr lang="en-GB" sz="1600" dirty="0" smtClean="0">
                <a:effectLst/>
                <a:latin typeface="Book Antiqua" panose="02040602050305030304" pitchFamily="18" charset="0"/>
              </a:rPr>
              <a:t> (2013)</a:t>
            </a:r>
            <a:endParaRPr lang="en-GB" sz="1600" dirty="0">
              <a:effectLst/>
              <a:latin typeface="Book Antiqua" panose="02040602050305030304" pitchFamily="18" charset="0"/>
            </a:endParaRPr>
          </a:p>
        </p:txBody>
      </p:sp>
    </p:spTree>
    <p:extLst>
      <p:ext uri="{BB962C8B-B14F-4D97-AF65-F5344CB8AC3E}">
        <p14:creationId xmlns:p14="http://schemas.microsoft.com/office/powerpoint/2010/main" val="380358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Effect transition="in" filter="fade">
                                      <p:cBhvr>
                                        <p:cTn id="39" dur="1000"/>
                                        <p:tgtEl>
                                          <p:spTgt spid="2">
                                            <p:txEl>
                                              <p:pRg st="7" end="7"/>
                                            </p:txEl>
                                          </p:spTgt>
                                        </p:tgtEl>
                                      </p:cBhvr>
                                    </p:animEffect>
                                    <p:anim calcmode="lin" valueType="num">
                                      <p:cBhvr>
                                        <p:cTn id="4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265741">
            <a:off x="168474" y="738486"/>
            <a:ext cx="4572000" cy="3693319"/>
          </a:xfrm>
          <a:prstGeom prst="rect">
            <a:avLst/>
          </a:prstGeom>
        </p:spPr>
        <p:txBody>
          <a:bodyPr>
            <a:spAutoFit/>
          </a:bodyPr>
          <a:lstStyle/>
          <a:p>
            <a:r>
              <a:rPr lang="en-GB" b="1" dirty="0">
                <a:latin typeface="Book Antiqua" panose="02040602050305030304" pitchFamily="18" charset="0"/>
              </a:rPr>
              <a:t>Commentary: US Needs To Prepare for Space </a:t>
            </a:r>
            <a:r>
              <a:rPr lang="en-GB" b="1" dirty="0" smtClean="0">
                <a:latin typeface="Book Antiqua" panose="02040602050305030304" pitchFamily="18" charset="0"/>
              </a:rPr>
              <a:t>War</a:t>
            </a:r>
            <a:br>
              <a:rPr lang="en-GB" b="1" dirty="0" smtClean="0">
                <a:latin typeface="Book Antiqua" panose="02040602050305030304" pitchFamily="18" charset="0"/>
              </a:rPr>
            </a:br>
            <a:r>
              <a:rPr lang="en-GB" b="1" i="1" dirty="0" err="1" smtClean="0">
                <a:latin typeface="Book Antiqua" panose="02040602050305030304" pitchFamily="18" charset="0"/>
              </a:rPr>
              <a:t>Defense</a:t>
            </a:r>
            <a:r>
              <a:rPr lang="en-GB" b="1" i="1" dirty="0" smtClean="0">
                <a:latin typeface="Book Antiqua" panose="02040602050305030304" pitchFamily="18" charset="0"/>
              </a:rPr>
              <a:t> News, </a:t>
            </a:r>
            <a:r>
              <a:rPr lang="en-GB" b="1" dirty="0" smtClean="0">
                <a:latin typeface="Book Antiqua" panose="02040602050305030304" pitchFamily="18" charset="0"/>
              </a:rPr>
              <a:t>23 Feb 2016</a:t>
            </a:r>
          </a:p>
          <a:p>
            <a:endParaRPr lang="en-GB" b="1" dirty="0">
              <a:latin typeface="Book Antiqua" panose="02040602050305030304" pitchFamily="18" charset="0"/>
            </a:endParaRPr>
          </a:p>
          <a:p>
            <a:r>
              <a:rPr lang="en-GB" dirty="0" smtClean="0">
                <a:latin typeface="Book Antiqua" panose="02040602050305030304" pitchFamily="18" charset="0"/>
              </a:rPr>
              <a:t>“The </a:t>
            </a:r>
            <a:r>
              <a:rPr lang="en-GB" dirty="0">
                <a:latin typeface="Book Antiqua" panose="02040602050305030304" pitchFamily="18" charset="0"/>
              </a:rPr>
              <a:t>United States therefore needs to face facts and develop the strategy and capabilities to fight and prevail in a war that reaches into space.</a:t>
            </a:r>
          </a:p>
          <a:p>
            <a:r>
              <a:rPr lang="en-GB" dirty="0">
                <a:latin typeface="Book Antiqua" panose="02040602050305030304" pitchFamily="18" charset="0"/>
              </a:rPr>
              <a:t>The basic reason why is that potential US adversaries — and particularly formidable nuclear-armed ones like Russia and China — are gearing up to take any war with the United States into </a:t>
            </a:r>
            <a:r>
              <a:rPr lang="en-GB" dirty="0" smtClean="0">
                <a:latin typeface="Book Antiqua" panose="02040602050305030304" pitchFamily="18" charset="0"/>
              </a:rPr>
              <a:t>space”</a:t>
            </a:r>
            <a:endParaRPr lang="en-GB" dirty="0">
              <a:latin typeface="Book Antiqua" panose="02040602050305030304" pitchFamily="18" charset="0"/>
            </a:endParaRPr>
          </a:p>
        </p:txBody>
      </p:sp>
      <p:sp>
        <p:nvSpPr>
          <p:cNvPr id="3" name="Rectangle 2"/>
          <p:cNvSpPr/>
          <p:nvPr/>
        </p:nvSpPr>
        <p:spPr>
          <a:xfrm rot="830300">
            <a:off x="4938023" y="1041346"/>
            <a:ext cx="4032889" cy="4247317"/>
          </a:xfrm>
          <a:prstGeom prst="rect">
            <a:avLst/>
          </a:prstGeom>
        </p:spPr>
        <p:txBody>
          <a:bodyPr wrap="square">
            <a:spAutoFit/>
          </a:bodyPr>
          <a:lstStyle/>
          <a:p>
            <a:r>
              <a:rPr lang="en-GB" b="1" dirty="0" smtClean="0">
                <a:latin typeface="Book Antiqua" panose="02040602050305030304" pitchFamily="18" charset="0"/>
              </a:rPr>
              <a:t>War in Space May Be Closer Than Ever</a:t>
            </a:r>
            <a:br>
              <a:rPr lang="en-GB" b="1" dirty="0" smtClean="0">
                <a:latin typeface="Book Antiqua" panose="02040602050305030304" pitchFamily="18" charset="0"/>
              </a:rPr>
            </a:br>
            <a:r>
              <a:rPr lang="en-GB" b="1" i="1" dirty="0" smtClean="0">
                <a:latin typeface="Book Antiqua" panose="02040602050305030304" pitchFamily="18" charset="0"/>
              </a:rPr>
              <a:t>Scientific American</a:t>
            </a:r>
            <a:r>
              <a:rPr lang="en-GB" b="1" dirty="0" smtClean="0">
                <a:latin typeface="Book Antiqua" panose="02040602050305030304" pitchFamily="18" charset="0"/>
              </a:rPr>
              <a:t>, 10 Aug 2015</a:t>
            </a:r>
          </a:p>
          <a:p>
            <a:endParaRPr lang="en-GB" b="1" dirty="0">
              <a:latin typeface="Book Antiqua" panose="02040602050305030304" pitchFamily="18" charset="0"/>
            </a:endParaRPr>
          </a:p>
          <a:p>
            <a:endParaRPr lang="en-GB" b="1" dirty="0" smtClean="0">
              <a:latin typeface="Book Antiqua" panose="02040602050305030304" pitchFamily="18" charset="0"/>
            </a:endParaRPr>
          </a:p>
          <a:p>
            <a:r>
              <a:rPr lang="en-GB" dirty="0" smtClean="0">
                <a:latin typeface="Book Antiqua" panose="02040602050305030304" pitchFamily="18" charset="0"/>
              </a:rPr>
              <a:t>“…as </a:t>
            </a:r>
            <a:r>
              <a:rPr lang="en-GB" dirty="0">
                <a:latin typeface="Book Antiqua" panose="02040602050305030304" pitchFamily="18" charset="0"/>
              </a:rPr>
              <a:t>China and Russia aggressively seek to challenge U.S. superiority in space with ambitious military space programs of their own, the power struggle risks sparking a conflict that could cripple the entire planet’s space-based infrastructure. And though it might begin in space, such a conflict could easily ignite full-blown war on Earth</a:t>
            </a:r>
            <a:r>
              <a:rPr lang="en-GB" dirty="0" smtClean="0">
                <a:latin typeface="Book Antiqua" panose="02040602050305030304" pitchFamily="18" charset="0"/>
              </a:rPr>
              <a:t>.”</a:t>
            </a:r>
            <a:endParaRPr lang="en-GB" b="1" dirty="0">
              <a:latin typeface="Book Antiqua" panose="02040602050305030304" pitchFamily="18" charset="0"/>
            </a:endParaRPr>
          </a:p>
        </p:txBody>
      </p:sp>
      <p:sp>
        <p:nvSpPr>
          <p:cNvPr id="4" name="Rectangle 3"/>
          <p:cNvSpPr/>
          <p:nvPr/>
        </p:nvSpPr>
        <p:spPr>
          <a:xfrm>
            <a:off x="55019" y="4505008"/>
            <a:ext cx="4276864"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GB" dirty="0" smtClean="0">
                <a:latin typeface="Book Antiqua" panose="02040602050305030304" pitchFamily="18" charset="0"/>
              </a:rPr>
              <a:t>“</a:t>
            </a:r>
            <a:r>
              <a:rPr lang="en-GB" dirty="0">
                <a:latin typeface="Book Antiqua" panose="02040602050305030304" pitchFamily="18" charset="0"/>
              </a:rPr>
              <a:t>competition between military forces” in space is “a historical inevitability</a:t>
            </a:r>
            <a:r>
              <a:rPr lang="en-GB" dirty="0" smtClean="0">
                <a:latin typeface="Book Antiqua" panose="02040602050305030304" pitchFamily="18" charset="0"/>
              </a:rPr>
              <a:t>.</a:t>
            </a:r>
          </a:p>
          <a:p>
            <a:r>
              <a:rPr lang="en-GB" i="1" dirty="0">
                <a:latin typeface="Book Antiqua" panose="02040602050305030304" pitchFamily="18" charset="0"/>
              </a:rPr>
              <a:t>PLA Air Force chief Xu </a:t>
            </a:r>
            <a:r>
              <a:rPr lang="en-GB" i="1" dirty="0" err="1" smtClean="0">
                <a:latin typeface="Book Antiqua" panose="02040602050305030304" pitchFamily="18" charset="0"/>
              </a:rPr>
              <a:t>Qiliang</a:t>
            </a:r>
            <a:endParaRPr lang="en-GB" i="1" dirty="0">
              <a:latin typeface="Book Antiqua" panose="02040602050305030304" pitchFamily="18" charset="0"/>
            </a:endParaRPr>
          </a:p>
        </p:txBody>
      </p:sp>
      <p:sp>
        <p:nvSpPr>
          <p:cNvPr id="6" name="TextBox 5"/>
          <p:cNvSpPr txBox="1"/>
          <p:nvPr/>
        </p:nvSpPr>
        <p:spPr>
          <a:xfrm>
            <a:off x="899592" y="7120"/>
            <a:ext cx="7508787" cy="584775"/>
          </a:xfrm>
          <a:prstGeom prst="rect">
            <a:avLst/>
          </a:prstGeom>
          <a:noFill/>
        </p:spPr>
        <p:txBody>
          <a:bodyPr wrap="none" rtlCol="0">
            <a:spAutoFit/>
          </a:bodyPr>
          <a:lstStyle/>
          <a:p>
            <a:r>
              <a:rPr lang="en-GB" sz="3200" b="1" dirty="0" smtClean="0">
                <a:latin typeface="Book Antiqua" panose="02040602050305030304" pitchFamily="18" charset="0"/>
              </a:rPr>
              <a:t>A coming conflict in the final frontier? </a:t>
            </a:r>
            <a:endParaRPr lang="en-GB" sz="3200" b="1" dirty="0">
              <a:latin typeface="Book Antiqua" panose="02040602050305030304" pitchFamily="18" charset="0"/>
            </a:endParaRPr>
          </a:p>
        </p:txBody>
      </p:sp>
      <p:sp>
        <p:nvSpPr>
          <p:cNvPr id="7" name="Rectangle 6"/>
          <p:cNvSpPr/>
          <p:nvPr/>
        </p:nvSpPr>
        <p:spPr>
          <a:xfrm>
            <a:off x="4488608" y="5288340"/>
            <a:ext cx="4572000" cy="156966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r>
              <a:rPr lang="en-GB" sz="1200" dirty="0" smtClean="0">
                <a:latin typeface="Book Antiqua" panose="02040602050305030304" pitchFamily="18" charset="0"/>
              </a:rPr>
              <a:t>“</a:t>
            </a:r>
            <a:r>
              <a:rPr lang="en-GB" sz="1400" dirty="0" smtClean="0">
                <a:latin typeface="Book Antiqua" panose="02040602050305030304" pitchFamily="18" charset="0"/>
              </a:rPr>
              <a:t>Space </a:t>
            </a:r>
            <a:r>
              <a:rPr lang="en-GB" sz="1400" dirty="0">
                <a:latin typeface="Book Antiqua" panose="02040602050305030304" pitchFamily="18" charset="0"/>
              </a:rPr>
              <a:t>is </a:t>
            </a:r>
            <a:r>
              <a:rPr lang="en-GB" sz="1400" dirty="0" smtClean="0">
                <a:latin typeface="Book Antiqua" panose="02040602050305030304" pitchFamily="18" charset="0"/>
              </a:rPr>
              <a:t>critical </a:t>
            </a:r>
            <a:r>
              <a:rPr lang="en-GB" sz="1400" dirty="0">
                <a:latin typeface="Book Antiqua" panose="02040602050305030304" pitchFamily="18" charset="0"/>
              </a:rPr>
              <a:t>to everything that we do in the military. Every </a:t>
            </a:r>
            <a:r>
              <a:rPr lang="en-GB" sz="1400" dirty="0" smtClean="0">
                <a:latin typeface="Book Antiqua" panose="02040602050305030304" pitchFamily="18" charset="0"/>
              </a:rPr>
              <a:t>mission that we do in the military, doesn’t matter where it is, is critically dependent on space. There is no soldier, sailor, airman, Marine, anywhere in the world that is not critically depending on what we provide in space.”</a:t>
            </a:r>
            <a:r>
              <a:rPr lang="en-GB" sz="1200" dirty="0" smtClean="0">
                <a:latin typeface="Book Antiqua" panose="02040602050305030304" pitchFamily="18" charset="0"/>
              </a:rPr>
              <a:t/>
            </a:r>
            <a:br>
              <a:rPr lang="en-GB" sz="1200" dirty="0" smtClean="0">
                <a:latin typeface="Book Antiqua" panose="02040602050305030304" pitchFamily="18" charset="0"/>
              </a:rPr>
            </a:br>
            <a:r>
              <a:rPr lang="en-GB" sz="1200" i="1" dirty="0">
                <a:latin typeface="Book Antiqua" panose="02040602050305030304" pitchFamily="18" charset="0"/>
              </a:rPr>
              <a:t>Gen. John </a:t>
            </a:r>
            <a:r>
              <a:rPr lang="en-GB" sz="1200" i="1" dirty="0" err="1">
                <a:latin typeface="Book Antiqua" panose="02040602050305030304" pitchFamily="18" charset="0"/>
              </a:rPr>
              <a:t>Hyten</a:t>
            </a:r>
            <a:r>
              <a:rPr lang="en-GB" sz="1200" i="1" dirty="0">
                <a:latin typeface="Book Antiqua" panose="02040602050305030304" pitchFamily="18" charset="0"/>
              </a:rPr>
              <a:t>, </a:t>
            </a:r>
            <a:r>
              <a:rPr lang="en-GB" sz="1200" i="1" dirty="0" smtClean="0">
                <a:latin typeface="Book Antiqua" panose="02040602050305030304" pitchFamily="18" charset="0"/>
              </a:rPr>
              <a:t>US Air </a:t>
            </a:r>
            <a:r>
              <a:rPr lang="en-GB" sz="1200" i="1" dirty="0">
                <a:latin typeface="Book Antiqua" panose="02040602050305030304" pitchFamily="18" charset="0"/>
              </a:rPr>
              <a:t>Force Space </a:t>
            </a:r>
            <a:r>
              <a:rPr lang="en-GB" sz="1200" i="1" dirty="0" smtClean="0">
                <a:latin typeface="Book Antiqua" panose="02040602050305030304" pitchFamily="18" charset="0"/>
              </a:rPr>
              <a:t>Command</a:t>
            </a:r>
            <a:endParaRPr lang="en-GB" sz="1200" dirty="0">
              <a:latin typeface="Book Antiqua" panose="02040602050305030304" pitchFamily="18" charset="0"/>
            </a:endParaRPr>
          </a:p>
        </p:txBody>
      </p:sp>
      <p:sp>
        <p:nvSpPr>
          <p:cNvPr id="8" name="Rectangle 7"/>
          <p:cNvSpPr/>
          <p:nvPr/>
        </p:nvSpPr>
        <p:spPr>
          <a:xfrm>
            <a:off x="59497" y="5498637"/>
            <a:ext cx="4406623" cy="1369606"/>
          </a:xfrm>
          <a:prstGeom prst="rect">
            <a:avLst/>
          </a:prstGeom>
          <a:solidFill>
            <a:srgbClr val="FFCC66"/>
          </a:solidFill>
        </p:spPr>
        <p:txBody>
          <a:bodyPr wrap="square">
            <a:spAutoFit/>
          </a:bodyPr>
          <a:lstStyle/>
          <a:p>
            <a:r>
              <a:rPr lang="en-GB" sz="2400" dirty="0" smtClean="0">
                <a:solidFill>
                  <a:srgbClr val="000000"/>
                </a:solidFill>
                <a:latin typeface="Book Antiqua" panose="02040602050305030304" pitchFamily="18" charset="0"/>
              </a:rPr>
              <a:t>Space is </a:t>
            </a:r>
            <a:r>
              <a:rPr lang="en-GB" sz="2400" b="1" dirty="0" smtClean="0">
                <a:solidFill>
                  <a:srgbClr val="000000"/>
                </a:solidFill>
                <a:latin typeface="Book Antiqua" panose="02040602050305030304" pitchFamily="18" charset="0"/>
              </a:rPr>
              <a:t>"increasingly </a:t>
            </a:r>
            <a:r>
              <a:rPr lang="en-GB" sz="2400" b="1" dirty="0">
                <a:solidFill>
                  <a:srgbClr val="000000"/>
                </a:solidFill>
                <a:latin typeface="Book Antiqua" panose="02040602050305030304" pitchFamily="18" charset="0"/>
              </a:rPr>
              <a:t>congested, contested, and </a:t>
            </a:r>
            <a:r>
              <a:rPr lang="en-GB" sz="2400" b="1" dirty="0" smtClean="0">
                <a:solidFill>
                  <a:srgbClr val="000000"/>
                </a:solidFill>
                <a:latin typeface="Book Antiqua" panose="02040602050305030304" pitchFamily="18" charset="0"/>
              </a:rPr>
              <a:t>competitive“</a:t>
            </a:r>
            <a:r>
              <a:rPr lang="en-GB" b="1" dirty="0" smtClean="0">
                <a:solidFill>
                  <a:srgbClr val="000000"/>
                </a:solidFill>
              </a:rPr>
              <a:t/>
            </a:r>
            <a:br>
              <a:rPr lang="en-GB" b="1" dirty="0" smtClean="0">
                <a:solidFill>
                  <a:srgbClr val="000000"/>
                </a:solidFill>
              </a:rPr>
            </a:br>
            <a:r>
              <a:rPr lang="en-GB" sz="1100" i="1" dirty="0">
                <a:solidFill>
                  <a:srgbClr val="000000"/>
                </a:solidFill>
              </a:rPr>
              <a:t>US Department of </a:t>
            </a:r>
            <a:r>
              <a:rPr lang="en-GB" sz="1100" i="1" dirty="0" err="1">
                <a:solidFill>
                  <a:srgbClr val="000000"/>
                </a:solidFill>
              </a:rPr>
              <a:t>Defense</a:t>
            </a:r>
            <a:r>
              <a:rPr lang="en-GB" sz="1100" i="1" dirty="0">
                <a:solidFill>
                  <a:srgbClr val="000000"/>
                </a:solidFill>
              </a:rPr>
              <a:t> National Security Space Strategy</a:t>
            </a:r>
            <a:endParaRPr lang="en-GB" sz="1100" i="1" dirty="0"/>
          </a:p>
        </p:txBody>
      </p:sp>
    </p:spTree>
    <p:extLst>
      <p:ext uri="{BB962C8B-B14F-4D97-AF65-F5344CB8AC3E}">
        <p14:creationId xmlns:p14="http://schemas.microsoft.com/office/powerpoint/2010/main" val="115035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39825"/>
          </a:xfrm>
        </p:spPr>
        <p:txBody>
          <a:bodyPr/>
          <a:lstStyle/>
          <a:p>
            <a:r>
              <a:rPr lang="en-GB" b="1" dirty="0" smtClean="0">
                <a:solidFill>
                  <a:srgbClr val="FF0000"/>
                </a:solidFill>
              </a:rPr>
              <a:t>The state of the law today</a:t>
            </a:r>
            <a:endParaRPr lang="en-GB" b="1" dirty="0">
              <a:solidFill>
                <a:srgbClr val="FF0000"/>
              </a:solidFill>
            </a:endParaRPr>
          </a:p>
        </p:txBody>
      </p:sp>
      <p:sp>
        <p:nvSpPr>
          <p:cNvPr id="3" name="Content Placeholder 2"/>
          <p:cNvSpPr>
            <a:spLocks noGrp="1"/>
          </p:cNvSpPr>
          <p:nvPr>
            <p:ph sz="half" idx="1"/>
          </p:nvPr>
        </p:nvSpPr>
        <p:spPr>
          <a:xfrm>
            <a:off x="323528" y="1124993"/>
            <a:ext cx="8568952" cy="1727943"/>
          </a:xfrm>
        </p:spPr>
        <p:txBody>
          <a:bodyPr/>
          <a:lstStyle/>
          <a:p>
            <a:pPr>
              <a:buClr>
                <a:schemeClr val="tx1">
                  <a:lumMod val="10000"/>
                </a:schemeClr>
              </a:buClr>
              <a:buFont typeface="Arial" panose="020B0604020202020204" pitchFamily="34" charset="0"/>
              <a:buChar char="•"/>
            </a:pPr>
            <a:r>
              <a:rPr lang="en-GB" sz="3200" dirty="0" smtClean="0"/>
              <a:t>There is no treaty law on warfare in outer space</a:t>
            </a:r>
          </a:p>
          <a:p>
            <a:pPr>
              <a:buClr>
                <a:schemeClr val="tx1">
                  <a:lumMod val="10000"/>
                </a:schemeClr>
              </a:buClr>
              <a:buFont typeface="Arial" panose="020B0604020202020204" pitchFamily="34" charset="0"/>
              <a:buChar char="•"/>
            </a:pPr>
            <a:r>
              <a:rPr lang="en-GB" sz="3200" dirty="0" smtClean="0"/>
              <a:t>Outer Space Treaty 1967:</a:t>
            </a:r>
          </a:p>
        </p:txBody>
      </p:sp>
      <p:sp>
        <p:nvSpPr>
          <p:cNvPr id="4" name="Rectangle 3"/>
          <p:cNvSpPr/>
          <p:nvPr/>
        </p:nvSpPr>
        <p:spPr>
          <a:xfrm>
            <a:off x="179512" y="3068960"/>
            <a:ext cx="8892480" cy="329320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buClr>
                <a:schemeClr val="tx1">
                  <a:lumMod val="10000"/>
                </a:schemeClr>
              </a:buClr>
              <a:buFont typeface="Arial" panose="020B0604020202020204" pitchFamily="34" charset="0"/>
              <a:buChar char="•"/>
            </a:pPr>
            <a:r>
              <a:rPr lang="en-GB" sz="1600" dirty="0">
                <a:latin typeface="Book Antiqua" panose="02040602050305030304" pitchFamily="18" charset="0"/>
              </a:rPr>
              <a:t>Article III</a:t>
            </a:r>
            <a:br>
              <a:rPr lang="en-GB" sz="1600" dirty="0">
                <a:latin typeface="Book Antiqua" panose="02040602050305030304" pitchFamily="18" charset="0"/>
              </a:rPr>
            </a:br>
            <a:r>
              <a:rPr lang="en-GB" sz="1600" dirty="0">
                <a:latin typeface="Book Antiqua" panose="02040602050305030304" pitchFamily="18" charset="0"/>
              </a:rPr>
              <a:t>States Parties to the Treaty shall carry on activities in the exploration and use of outer space, …, in accordance with international law, including the Charter of the United Nations, in the interest of maintaining international peace and security and promoting international co-operation and understanding.</a:t>
            </a:r>
            <a:br>
              <a:rPr lang="en-GB" sz="1600" dirty="0">
                <a:latin typeface="Book Antiqua" panose="02040602050305030304" pitchFamily="18" charset="0"/>
              </a:rPr>
            </a:br>
            <a:endParaRPr lang="en-GB" sz="1600" dirty="0">
              <a:latin typeface="Book Antiqua" panose="02040602050305030304" pitchFamily="18" charset="0"/>
            </a:endParaRPr>
          </a:p>
          <a:p>
            <a:pPr>
              <a:buClr>
                <a:schemeClr val="tx1">
                  <a:lumMod val="10000"/>
                </a:schemeClr>
              </a:buClr>
              <a:buFont typeface="Arial" panose="020B0604020202020204" pitchFamily="34" charset="0"/>
              <a:buChar char="•"/>
            </a:pPr>
            <a:r>
              <a:rPr lang="en-GB" sz="1600" dirty="0">
                <a:latin typeface="Book Antiqua" panose="02040602050305030304" pitchFamily="18" charset="0"/>
              </a:rPr>
              <a:t>Article IV</a:t>
            </a:r>
            <a:br>
              <a:rPr lang="en-GB" sz="1600" dirty="0">
                <a:latin typeface="Book Antiqua" panose="02040602050305030304" pitchFamily="18" charset="0"/>
              </a:rPr>
            </a:br>
            <a:r>
              <a:rPr lang="en-GB" sz="1600" dirty="0">
                <a:latin typeface="Book Antiqua" panose="02040602050305030304" pitchFamily="18" charset="0"/>
              </a:rPr>
              <a:t>States Parties …undertake not to place in orbit around the earth any objects carrying nuclear weapons or any other kinds of weapons of mass destruction, install such weapons on celestial bodies, or station such weapons in outer space in any other manner</a:t>
            </a:r>
            <a:r>
              <a:rPr lang="en-GB" sz="1600" dirty="0" smtClean="0">
                <a:latin typeface="Book Antiqua" panose="02040602050305030304" pitchFamily="18" charset="0"/>
              </a:rPr>
              <a:t>.</a:t>
            </a:r>
          </a:p>
          <a:p>
            <a:pPr>
              <a:buClr>
                <a:schemeClr val="tx1">
                  <a:lumMod val="10000"/>
                </a:schemeClr>
              </a:buClr>
            </a:pPr>
            <a:r>
              <a:rPr lang="en-GB" sz="1600" dirty="0">
                <a:latin typeface="Book Antiqua" panose="02040602050305030304" pitchFamily="18" charset="0"/>
              </a:rPr>
              <a:t/>
            </a:r>
            <a:br>
              <a:rPr lang="en-GB" sz="1600" dirty="0">
                <a:latin typeface="Book Antiqua" panose="02040602050305030304" pitchFamily="18" charset="0"/>
              </a:rPr>
            </a:br>
            <a:r>
              <a:rPr lang="en-GB" sz="1600" dirty="0">
                <a:latin typeface="Book Antiqua" panose="02040602050305030304" pitchFamily="18" charset="0"/>
              </a:rPr>
              <a:t>The moon and other celestial bodies shall be used by all States </a:t>
            </a:r>
            <a:r>
              <a:rPr lang="en-GB" sz="1600" dirty="0" smtClean="0">
                <a:latin typeface="Book Antiqua" panose="02040602050305030304" pitchFamily="18" charset="0"/>
              </a:rPr>
              <a:t>Parties to  </a:t>
            </a:r>
            <a:r>
              <a:rPr lang="en-GB" sz="1600" dirty="0">
                <a:latin typeface="Book Antiqua" panose="02040602050305030304" pitchFamily="18" charset="0"/>
              </a:rPr>
              <a:t>the </a:t>
            </a:r>
            <a:r>
              <a:rPr lang="en-GB" sz="1600" dirty="0" smtClean="0">
                <a:latin typeface="Book Antiqua" panose="02040602050305030304" pitchFamily="18" charset="0"/>
              </a:rPr>
              <a:t>Treaty exclusively </a:t>
            </a:r>
            <a:r>
              <a:rPr lang="en-GB" sz="1600" dirty="0">
                <a:latin typeface="Book Antiqua" panose="02040602050305030304" pitchFamily="18" charset="0"/>
              </a:rPr>
              <a:t>for peaceful purposes. </a:t>
            </a:r>
            <a:endParaRPr lang="en-GB" sz="3600" dirty="0">
              <a:latin typeface="Book Antiqua" panose="02040602050305030304" pitchFamily="18" charset="0"/>
            </a:endParaRPr>
          </a:p>
        </p:txBody>
      </p:sp>
    </p:spTree>
    <p:extLst>
      <p:ext uri="{BB962C8B-B14F-4D97-AF65-F5344CB8AC3E}">
        <p14:creationId xmlns:p14="http://schemas.microsoft.com/office/powerpoint/2010/main" val="130840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88640"/>
            <a:ext cx="8229600" cy="918939"/>
          </a:xfrm>
        </p:spPr>
        <p:txBody>
          <a:bodyPr/>
          <a:lstStyle/>
          <a:p>
            <a:r>
              <a:rPr lang="en-GB" b="1" dirty="0">
                <a:solidFill>
                  <a:srgbClr val="FFFFFF"/>
                </a:solidFill>
              </a:rPr>
              <a:t>The state of the law today</a:t>
            </a:r>
            <a:endParaRPr lang="en-GB" dirty="0"/>
          </a:p>
        </p:txBody>
      </p:sp>
      <p:sp>
        <p:nvSpPr>
          <p:cNvPr id="6" name="Content Placeholder 5"/>
          <p:cNvSpPr>
            <a:spLocks noGrp="1"/>
          </p:cNvSpPr>
          <p:nvPr>
            <p:ph idx="1"/>
          </p:nvPr>
        </p:nvSpPr>
        <p:spPr>
          <a:xfrm>
            <a:off x="114268" y="980729"/>
            <a:ext cx="8915464" cy="2592288"/>
          </a:xfrm>
        </p:spPr>
        <p:txBody>
          <a:bodyPr/>
          <a:lstStyle/>
          <a:p>
            <a:pPr>
              <a:buClr>
                <a:schemeClr val="tx1">
                  <a:lumMod val="10000"/>
                </a:schemeClr>
              </a:buClr>
              <a:buFont typeface="Arial" panose="020B0604020202020204" pitchFamily="34" charset="0"/>
              <a:buChar char="•"/>
            </a:pPr>
            <a:r>
              <a:rPr lang="en-GB" dirty="0"/>
              <a:t>No reference in international humanitarian law (</a:t>
            </a:r>
            <a:r>
              <a:rPr lang="en-GB" i="1" dirty="0"/>
              <a:t>law of armed conflict</a:t>
            </a:r>
            <a:r>
              <a:rPr lang="en-GB" dirty="0"/>
              <a:t>) to outer space</a:t>
            </a:r>
          </a:p>
          <a:p>
            <a:pPr>
              <a:buClr>
                <a:schemeClr val="tx1">
                  <a:lumMod val="10000"/>
                </a:schemeClr>
              </a:buClr>
              <a:buFont typeface="Arial" panose="020B0604020202020204" pitchFamily="34" charset="0"/>
              <a:buChar char="•"/>
            </a:pPr>
            <a:r>
              <a:rPr lang="en-GB" dirty="0"/>
              <a:t>No specific treaty on </a:t>
            </a:r>
            <a:r>
              <a:rPr lang="en-GB" dirty="0" smtClean="0"/>
              <a:t>use of new </a:t>
            </a:r>
            <a:r>
              <a:rPr lang="en-GB" dirty="0"/>
              <a:t>military technologies and </a:t>
            </a:r>
            <a:r>
              <a:rPr lang="en-GB" dirty="0" smtClean="0"/>
              <a:t>means in outer space </a:t>
            </a:r>
          </a:p>
          <a:p>
            <a:pPr>
              <a:buClr>
                <a:schemeClr val="tx1">
                  <a:lumMod val="10000"/>
                </a:schemeClr>
              </a:buClr>
              <a:buFont typeface="Arial" panose="020B0604020202020204" pitchFamily="34" charset="0"/>
              <a:buChar char="•"/>
            </a:pPr>
            <a:r>
              <a:rPr lang="en-GB" dirty="0" smtClean="0"/>
              <a:t>“legal lacunae”</a:t>
            </a:r>
            <a:endParaRPr lang="en-GB" dirty="0"/>
          </a:p>
          <a:p>
            <a:pPr>
              <a:buClr>
                <a:schemeClr val="tx1">
                  <a:lumMod val="10000"/>
                </a:schemeClr>
              </a:buClr>
              <a:buFont typeface="Arial" panose="020B0604020202020204" pitchFamily="34" charset="0"/>
              <a:buChar char="•"/>
            </a:pPr>
            <a:endParaRPr lang="en-GB" dirty="0"/>
          </a:p>
        </p:txBody>
      </p:sp>
      <p:sp>
        <p:nvSpPr>
          <p:cNvPr id="7" name="Rectangle 6"/>
          <p:cNvSpPr/>
          <p:nvPr/>
        </p:nvSpPr>
        <p:spPr>
          <a:xfrm>
            <a:off x="4801304" y="3549698"/>
            <a:ext cx="4252982" cy="230832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indent="0" algn="ctr">
              <a:buNone/>
            </a:pPr>
            <a:r>
              <a:rPr lang="en-GB" dirty="0">
                <a:latin typeface="Book Antiqua" panose="02040602050305030304" pitchFamily="18" charset="0"/>
              </a:rPr>
              <a:t>International </a:t>
            </a:r>
            <a:r>
              <a:rPr lang="en-GB" dirty="0" smtClean="0">
                <a:latin typeface="Book Antiqua" panose="02040602050305030304" pitchFamily="18" charset="0"/>
              </a:rPr>
              <a:t>Court </a:t>
            </a:r>
            <a:r>
              <a:rPr lang="en-GB" dirty="0">
                <a:latin typeface="Book Antiqua" panose="02040602050305030304" pitchFamily="18" charset="0"/>
              </a:rPr>
              <a:t>of </a:t>
            </a:r>
            <a:r>
              <a:rPr lang="en-GB" dirty="0" smtClean="0">
                <a:latin typeface="Book Antiqua" panose="02040602050305030304" pitchFamily="18" charset="0"/>
              </a:rPr>
              <a:t>Justice</a:t>
            </a:r>
            <a:br>
              <a:rPr lang="en-GB" dirty="0" smtClean="0">
                <a:latin typeface="Book Antiqua" panose="02040602050305030304" pitchFamily="18" charset="0"/>
              </a:rPr>
            </a:br>
            <a:r>
              <a:rPr lang="en-GB" dirty="0" smtClean="0">
                <a:latin typeface="Book Antiqua" panose="02040602050305030304" pitchFamily="18" charset="0"/>
              </a:rPr>
              <a:t>in </a:t>
            </a:r>
            <a:r>
              <a:rPr lang="en-GB" i="1" dirty="0" smtClean="0">
                <a:latin typeface="Book Antiqua" panose="02040602050305030304" pitchFamily="18" charset="0"/>
              </a:rPr>
              <a:t>Legality of Nuclear Weapons </a:t>
            </a:r>
          </a:p>
          <a:p>
            <a:r>
              <a:rPr lang="en-GB" dirty="0" smtClean="0">
                <a:latin typeface="Book Antiqua" panose="02040602050305030304" pitchFamily="18" charset="0"/>
              </a:rPr>
              <a:t/>
            </a:r>
            <a:br>
              <a:rPr lang="en-GB" dirty="0" smtClean="0">
                <a:latin typeface="Book Antiqua" panose="02040602050305030304" pitchFamily="18" charset="0"/>
              </a:rPr>
            </a:br>
            <a:r>
              <a:rPr lang="en-GB" dirty="0" smtClean="0">
                <a:latin typeface="Book Antiqua" panose="02040602050305030304" pitchFamily="18" charset="0"/>
              </a:rPr>
              <a:t>international humanitarian law applies to   “any </a:t>
            </a:r>
            <a:r>
              <a:rPr lang="en-GB" dirty="0">
                <a:latin typeface="Book Antiqua" panose="02040602050305030304" pitchFamily="18" charset="0"/>
              </a:rPr>
              <a:t>use of force, regardless of the weapons employed”; applies to </a:t>
            </a:r>
            <a:r>
              <a:rPr lang="en-GB" dirty="0" smtClean="0">
                <a:latin typeface="Book Antiqua" panose="02040602050305030304" pitchFamily="18" charset="0"/>
              </a:rPr>
              <a:t>”[weapons] of the past</a:t>
            </a:r>
            <a:r>
              <a:rPr lang="en-GB" dirty="0">
                <a:latin typeface="Book Antiqua" panose="02040602050305030304" pitchFamily="18" charset="0"/>
              </a:rPr>
              <a:t>, </a:t>
            </a:r>
            <a:r>
              <a:rPr lang="en-GB" dirty="0" smtClean="0">
                <a:latin typeface="Book Antiqua" panose="02040602050305030304" pitchFamily="18" charset="0"/>
              </a:rPr>
              <a:t>…of </a:t>
            </a:r>
            <a:r>
              <a:rPr lang="en-GB" dirty="0">
                <a:latin typeface="Book Antiqua" panose="02040602050305030304" pitchFamily="18" charset="0"/>
              </a:rPr>
              <a:t>the present and </a:t>
            </a:r>
            <a:r>
              <a:rPr lang="en-GB" dirty="0" smtClean="0">
                <a:latin typeface="Book Antiqua" panose="02040602050305030304" pitchFamily="18" charset="0"/>
              </a:rPr>
              <a:t>... of </a:t>
            </a:r>
            <a:r>
              <a:rPr lang="en-GB" dirty="0">
                <a:latin typeface="Book Antiqua" panose="02040602050305030304" pitchFamily="18" charset="0"/>
              </a:rPr>
              <a:t>the </a:t>
            </a:r>
            <a:r>
              <a:rPr lang="en-GB" dirty="0" smtClean="0">
                <a:latin typeface="Book Antiqua" panose="02040602050305030304" pitchFamily="18" charset="0"/>
              </a:rPr>
              <a:t>future”</a:t>
            </a:r>
            <a:endParaRPr lang="en-GB" dirty="0">
              <a:latin typeface="Book Antiqua" panose="02040602050305030304" pitchFamily="18" charset="0"/>
            </a:endParaRPr>
          </a:p>
        </p:txBody>
      </p:sp>
      <p:sp>
        <p:nvSpPr>
          <p:cNvPr id="8" name="Rectangle 7"/>
          <p:cNvSpPr/>
          <p:nvPr/>
        </p:nvSpPr>
        <p:spPr>
          <a:xfrm>
            <a:off x="267399" y="3723987"/>
            <a:ext cx="3960440"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600" dirty="0" smtClean="0">
                <a:latin typeface="Book Antiqua" panose="02040602050305030304" pitchFamily="18" charset="0"/>
              </a:rPr>
              <a:t>Permanent Court of International Justice </a:t>
            </a:r>
            <a:r>
              <a:rPr lang="en-GB" dirty="0" smtClean="0">
                <a:latin typeface="Book Antiqua" panose="02040602050305030304" pitchFamily="18" charset="0"/>
              </a:rPr>
              <a:t>in </a:t>
            </a:r>
            <a:r>
              <a:rPr lang="en-GB" i="1" dirty="0" smtClean="0">
                <a:latin typeface="Book Antiqua" panose="02040602050305030304" pitchFamily="18" charset="0"/>
              </a:rPr>
              <a:t>Lotus</a:t>
            </a:r>
            <a:r>
              <a:rPr lang="en-GB" i="1" dirty="0">
                <a:latin typeface="Book Antiqua" panose="02040602050305030304" pitchFamily="18" charset="0"/>
              </a:rPr>
              <a:t/>
            </a:r>
            <a:br>
              <a:rPr lang="en-GB" i="1" dirty="0">
                <a:latin typeface="Book Antiqua" panose="02040602050305030304" pitchFamily="18" charset="0"/>
              </a:rPr>
            </a:br>
            <a:r>
              <a:rPr lang="en-GB" i="1" dirty="0">
                <a:latin typeface="Book Antiqua" panose="02040602050305030304" pitchFamily="18" charset="0"/>
              </a:rPr>
              <a:t/>
            </a:r>
            <a:br>
              <a:rPr lang="en-GB" i="1" dirty="0">
                <a:latin typeface="Book Antiqua" panose="02040602050305030304" pitchFamily="18" charset="0"/>
              </a:rPr>
            </a:br>
            <a:r>
              <a:rPr lang="en-GB" i="1" dirty="0">
                <a:latin typeface="Book Antiqua" panose="02040602050305030304" pitchFamily="18" charset="0"/>
              </a:rPr>
              <a:t>“</a:t>
            </a:r>
            <a:r>
              <a:rPr lang="en-GB" dirty="0">
                <a:latin typeface="Book Antiqua" panose="02040602050305030304" pitchFamily="18" charset="0"/>
              </a:rPr>
              <a:t>rules of law … emanate from </a:t>
            </a:r>
            <a:r>
              <a:rPr lang="en-GB" dirty="0" smtClean="0">
                <a:latin typeface="Book Antiqua" panose="02040602050305030304" pitchFamily="18" charset="0"/>
              </a:rPr>
              <a:t>[States’] own </a:t>
            </a:r>
            <a:r>
              <a:rPr lang="en-GB" dirty="0">
                <a:latin typeface="Book Antiqua" panose="02040602050305030304" pitchFamily="18" charset="0"/>
              </a:rPr>
              <a:t>free will … Restrictions upon the independence of States cannot therefore be presumed” </a:t>
            </a:r>
            <a:r>
              <a:rPr lang="en-GB" dirty="0" smtClean="0">
                <a:latin typeface="Book Antiqua" panose="02040602050305030304" pitchFamily="18" charset="0"/>
              </a:rPr>
              <a:t>“</a:t>
            </a:r>
            <a:endParaRPr lang="en-GB" dirty="0">
              <a:latin typeface="Book Antiqua" panose="02040602050305030304" pitchFamily="18" charset="0"/>
            </a:endParaRPr>
          </a:p>
        </p:txBody>
      </p:sp>
      <p:pic>
        <p:nvPicPr>
          <p:cNvPr id="9" name="Picture 2" descr="https://kennethmanusama.files.wordpress.com/2013/09/lotus1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3560" y="5755312"/>
            <a:ext cx="2232248" cy="112474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s://upload.wikimedia.org/wikipedia/commons/6/61/Aurora-SpaceShuttle-E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5884484"/>
            <a:ext cx="3064410" cy="99557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219063" y="4354499"/>
            <a:ext cx="492443" cy="369332"/>
          </a:xfrm>
          <a:prstGeom prst="rect">
            <a:avLst/>
          </a:prstGeom>
          <a:noFill/>
        </p:spPr>
        <p:txBody>
          <a:bodyPr wrap="none" rtlCol="0">
            <a:spAutoFit/>
          </a:bodyPr>
          <a:lstStyle/>
          <a:p>
            <a:r>
              <a:rPr lang="en-GB" b="1" dirty="0" smtClean="0">
                <a:solidFill>
                  <a:schemeClr val="tx1">
                    <a:lumMod val="10000"/>
                  </a:schemeClr>
                </a:solidFill>
              </a:rPr>
              <a:t>VS</a:t>
            </a:r>
            <a:endParaRPr lang="en-GB" b="1" dirty="0">
              <a:solidFill>
                <a:schemeClr val="tx1">
                  <a:lumMod val="10000"/>
                </a:schemeClr>
              </a:solidFill>
            </a:endParaRPr>
          </a:p>
        </p:txBody>
      </p:sp>
    </p:spTree>
    <p:extLst>
      <p:ext uri="{BB962C8B-B14F-4D97-AF65-F5344CB8AC3E}">
        <p14:creationId xmlns:p14="http://schemas.microsoft.com/office/powerpoint/2010/main" val="269219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80"/>
            <a:ext cx="8229600" cy="713929"/>
          </a:xfrm>
        </p:spPr>
        <p:txBody>
          <a:bodyPr/>
          <a:lstStyle/>
          <a:p>
            <a:r>
              <a:rPr lang="en-GB" sz="4000" b="1" dirty="0" smtClean="0">
                <a:solidFill>
                  <a:srgbClr val="FFC000"/>
                </a:solidFill>
              </a:rPr>
              <a:t>International </a:t>
            </a:r>
            <a:r>
              <a:rPr lang="en-GB" sz="4000" b="1" dirty="0">
                <a:solidFill>
                  <a:srgbClr val="FFC000"/>
                </a:solidFill>
              </a:rPr>
              <a:t>efforts to fill the </a:t>
            </a:r>
            <a:r>
              <a:rPr lang="en-GB" sz="4000" b="1" dirty="0" smtClean="0">
                <a:solidFill>
                  <a:srgbClr val="FFC000"/>
                </a:solidFill>
              </a:rPr>
              <a:t>gap</a:t>
            </a:r>
            <a:endParaRPr lang="en-GB" sz="4000" b="1" dirty="0">
              <a:solidFill>
                <a:srgbClr val="FFC000"/>
              </a:solidFill>
            </a:endParaRPr>
          </a:p>
        </p:txBody>
      </p:sp>
      <p:sp>
        <p:nvSpPr>
          <p:cNvPr id="3" name="Content Placeholder 2"/>
          <p:cNvSpPr>
            <a:spLocks noGrp="1"/>
          </p:cNvSpPr>
          <p:nvPr>
            <p:ph sz="half" idx="1"/>
          </p:nvPr>
        </p:nvSpPr>
        <p:spPr>
          <a:xfrm>
            <a:off x="107504" y="716089"/>
            <a:ext cx="8926380" cy="5995103"/>
          </a:xfrm>
        </p:spPr>
        <p:txBody>
          <a:bodyPr/>
          <a:lstStyle/>
          <a:p>
            <a:pPr>
              <a:buClr>
                <a:schemeClr val="tx1">
                  <a:lumMod val="10000"/>
                </a:schemeClr>
              </a:buClr>
              <a:buFont typeface="Arial" panose="020B0604020202020204" pitchFamily="34" charset="0"/>
              <a:buChar char="•"/>
            </a:pPr>
            <a:r>
              <a:rPr lang="en-GB" b="1" dirty="0" smtClean="0"/>
              <a:t>UN General Assembly (UNGA) resolutions</a:t>
            </a:r>
            <a:r>
              <a:rPr lang="en-GB" dirty="0" smtClean="0"/>
              <a:t/>
            </a:r>
            <a:br>
              <a:rPr lang="en-GB" dirty="0" smtClean="0"/>
            </a:br>
            <a:r>
              <a:rPr lang="en-GB" i="1" dirty="0" smtClean="0"/>
              <a:t>Prevention of an arms race in outer space </a:t>
            </a:r>
            <a:r>
              <a:rPr lang="en-GB" dirty="0" smtClean="0"/>
              <a:t>(1980s to date)</a:t>
            </a:r>
            <a:br>
              <a:rPr lang="en-GB" dirty="0" smtClean="0"/>
            </a:br>
            <a:r>
              <a:rPr lang="en-GB" sz="2000" dirty="0" smtClean="0"/>
              <a:t>“all </a:t>
            </a:r>
            <a:r>
              <a:rPr lang="en-GB" sz="2000" dirty="0"/>
              <a:t>States, in particular those with major space capabilities, </a:t>
            </a:r>
            <a:r>
              <a:rPr lang="en-GB" sz="2000" dirty="0" smtClean="0"/>
              <a:t>[should] contribute </a:t>
            </a:r>
            <a:r>
              <a:rPr lang="en-GB" sz="2000" dirty="0"/>
              <a:t>actively to the objective of the peaceful use of outer space and of the prevention of an arms race in outer space and to refrain from actions contrary to that </a:t>
            </a:r>
            <a:r>
              <a:rPr lang="en-GB" sz="2000" dirty="0" smtClean="0"/>
              <a:t>objective”</a:t>
            </a:r>
          </a:p>
          <a:p>
            <a:pPr>
              <a:buClr>
                <a:schemeClr val="tx1">
                  <a:lumMod val="10000"/>
                </a:schemeClr>
              </a:buClr>
              <a:buFont typeface="Arial" panose="020B0604020202020204" pitchFamily="34" charset="0"/>
              <a:buChar char="•"/>
            </a:pPr>
            <a:r>
              <a:rPr lang="en-GB" i="1" dirty="0"/>
              <a:t>Transparency and confidence building measures in outer space </a:t>
            </a:r>
            <a:r>
              <a:rPr lang="en-GB" i="1" dirty="0" smtClean="0"/>
              <a:t>activities</a:t>
            </a:r>
            <a:r>
              <a:rPr lang="en-GB" dirty="0" smtClean="0"/>
              <a:t> (2014)</a:t>
            </a:r>
          </a:p>
          <a:p>
            <a:pPr lvl="2">
              <a:buClr>
                <a:schemeClr val="tx1">
                  <a:lumMod val="10000"/>
                </a:schemeClr>
              </a:buClr>
              <a:buFont typeface="Arial" panose="020B0604020202020204" pitchFamily="34" charset="0"/>
              <a:buChar char="•"/>
            </a:pPr>
            <a:r>
              <a:rPr lang="en-GB" dirty="0" smtClean="0"/>
              <a:t>First meeting in 2015: Disarmament </a:t>
            </a:r>
            <a:r>
              <a:rPr lang="en-GB" dirty="0"/>
              <a:t>and International Security Committee (</a:t>
            </a:r>
            <a:r>
              <a:rPr lang="en-GB" i="1" dirty="0"/>
              <a:t>First Committee</a:t>
            </a:r>
            <a:r>
              <a:rPr lang="en-GB" dirty="0"/>
              <a:t>) and the Special Political and Decolonization Committee (</a:t>
            </a:r>
            <a:r>
              <a:rPr lang="en-GB" i="1" dirty="0"/>
              <a:t>Fourth Committee</a:t>
            </a:r>
            <a:r>
              <a:rPr lang="en-GB" dirty="0"/>
              <a:t>) </a:t>
            </a:r>
          </a:p>
          <a:p>
            <a:pPr>
              <a:buClr>
                <a:schemeClr val="tx1">
                  <a:lumMod val="10000"/>
                </a:schemeClr>
              </a:buClr>
              <a:buFont typeface="Arial" panose="020B0604020202020204" pitchFamily="34" charset="0"/>
              <a:buChar char="•"/>
            </a:pPr>
            <a:r>
              <a:rPr lang="en-GB" i="1" dirty="0" smtClean="0"/>
              <a:t>No first placement of weapons in outer space </a:t>
            </a:r>
            <a:r>
              <a:rPr lang="en-GB" dirty="0" smtClean="0"/>
              <a:t>(2014)</a:t>
            </a:r>
            <a:r>
              <a:rPr lang="en-GB" i="1" dirty="0" smtClean="0"/>
              <a:t> </a:t>
            </a:r>
            <a:r>
              <a:rPr lang="en-GB" dirty="0" smtClean="0"/>
              <a:t>recognised the need to </a:t>
            </a:r>
            <a:r>
              <a:rPr lang="en-GB" b="1" dirty="0" smtClean="0"/>
              <a:t>“consolidate and </a:t>
            </a:r>
            <a:r>
              <a:rPr lang="en-GB" b="1" dirty="0"/>
              <a:t>reinforce"</a:t>
            </a:r>
            <a:r>
              <a:rPr lang="en-GB" dirty="0"/>
              <a:t> the legal regime </a:t>
            </a:r>
            <a:r>
              <a:rPr lang="en-GB" dirty="0" smtClean="0"/>
              <a:t>to maintain the </a:t>
            </a:r>
            <a:r>
              <a:rPr lang="en-GB" dirty="0"/>
              <a:t>peaceful use of outer space and </a:t>
            </a:r>
            <a:r>
              <a:rPr lang="en-GB" dirty="0" smtClean="0"/>
              <a:t>ensure space </a:t>
            </a:r>
            <a:r>
              <a:rPr lang="en-GB" dirty="0"/>
              <a:t>activities are consistent with international </a:t>
            </a:r>
            <a:r>
              <a:rPr lang="en-GB" dirty="0" smtClean="0"/>
              <a:t>law</a:t>
            </a:r>
            <a:endParaRPr lang="en-GB" dirty="0"/>
          </a:p>
          <a:p>
            <a:pPr marL="0" indent="0">
              <a:buClr>
                <a:schemeClr val="tx1">
                  <a:lumMod val="10000"/>
                </a:schemeClr>
              </a:buClr>
              <a:buNone/>
            </a:pPr>
            <a:endParaRPr lang="en-GB" i="1" dirty="0"/>
          </a:p>
          <a:p>
            <a:pPr>
              <a:buClr>
                <a:schemeClr val="tx1">
                  <a:lumMod val="10000"/>
                </a:schemeClr>
              </a:buClr>
              <a:buFont typeface="Arial" panose="020B0604020202020204" pitchFamily="34" charset="0"/>
              <a:buChar char="•"/>
            </a:pPr>
            <a:endParaRPr lang="en-GB" dirty="0" smtClean="0"/>
          </a:p>
        </p:txBody>
      </p:sp>
    </p:spTree>
    <p:extLst>
      <p:ext uri="{BB962C8B-B14F-4D97-AF65-F5344CB8AC3E}">
        <p14:creationId xmlns:p14="http://schemas.microsoft.com/office/powerpoint/2010/main" val="227542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11560" y="26080"/>
            <a:ext cx="8229600" cy="713929"/>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a:solidFill>
                  <a:schemeClr val="tx2"/>
                </a:solidFill>
                <a:effectLst>
                  <a:outerShdw blurRad="38100" dist="38100" dir="2700000" algn="tl">
                    <a:srgbClr val="000000"/>
                  </a:outerShdw>
                </a:effectLst>
                <a:latin typeface="Book Antiqua" panose="02040602050305030304" pitchFamily="18" charset="0"/>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en-GB" sz="4000" b="1" kern="0" smtClean="0"/>
              <a:t>International efforts to fill the gap</a:t>
            </a:r>
            <a:endParaRPr lang="en-GB" sz="4000" b="1" kern="0" dirty="0"/>
          </a:p>
        </p:txBody>
      </p:sp>
      <p:sp>
        <p:nvSpPr>
          <p:cNvPr id="6" name="Content Placeholder 2"/>
          <p:cNvSpPr txBox="1">
            <a:spLocks/>
          </p:cNvSpPr>
          <p:nvPr/>
        </p:nvSpPr>
        <p:spPr bwMode="auto">
          <a:xfrm>
            <a:off x="157261" y="692696"/>
            <a:ext cx="8926380" cy="59951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70000"/>
              <a:buFont typeface="Wingdings" pitchFamily="2" charset="2"/>
              <a:buChar char="u"/>
              <a:defRPr sz="2800">
                <a:solidFill>
                  <a:schemeClr val="tx1"/>
                </a:solidFill>
                <a:effectLst>
                  <a:outerShdw blurRad="38100" dist="38100" dir="2700000" algn="tl">
                    <a:srgbClr val="000000"/>
                  </a:outerShdw>
                </a:effectLst>
                <a:latin typeface="Book Antiqua" panose="02040602050305030304" pitchFamily="18" charset="0"/>
                <a:ea typeface="+mn-ea"/>
                <a:cs typeface="+mn-cs"/>
              </a:defRPr>
            </a:lvl1pPr>
            <a:lvl2pPr marL="742950" indent="-285750" algn="l" rtl="0" fontAlgn="base">
              <a:spcBef>
                <a:spcPct val="20000"/>
              </a:spcBef>
              <a:spcAft>
                <a:spcPct val="0"/>
              </a:spcAft>
              <a:buChar char="–"/>
              <a:defRPr sz="2400">
                <a:solidFill>
                  <a:schemeClr val="tx1"/>
                </a:solidFill>
                <a:effectLst>
                  <a:outerShdw blurRad="38100" dist="38100" dir="2700000" algn="tl">
                    <a:srgbClr val="000000"/>
                  </a:outerShdw>
                </a:effectLst>
                <a:latin typeface="Book Antiqua" panose="02040602050305030304" pitchFamily="18" charset="0"/>
                <a:cs typeface="+mn-cs"/>
              </a:defRPr>
            </a:lvl2pPr>
            <a:lvl3pPr marL="1143000" indent="-228600" algn="l" rtl="0" fontAlgn="base">
              <a:spcBef>
                <a:spcPct val="20000"/>
              </a:spcBef>
              <a:spcAft>
                <a:spcPct val="0"/>
              </a:spcAft>
              <a:buClr>
                <a:schemeClr val="tx2"/>
              </a:buClr>
              <a:buSzPct val="70000"/>
              <a:buFont typeface="Wingdings" pitchFamily="2" charset="2"/>
              <a:buChar char="u"/>
              <a:defRPr sz="2000">
                <a:solidFill>
                  <a:schemeClr val="tx1"/>
                </a:solidFill>
                <a:effectLst>
                  <a:outerShdw blurRad="38100" dist="38100" dir="2700000" algn="tl">
                    <a:srgbClr val="000000"/>
                  </a:outerShdw>
                </a:effectLst>
                <a:latin typeface="Book Antiqua" panose="02040602050305030304" pitchFamily="18" charset="0"/>
                <a:cs typeface="+mn-cs"/>
              </a:defRPr>
            </a:lvl3pPr>
            <a:lvl4pPr marL="1600200" indent="-228600" algn="l" rtl="0" fontAlgn="base">
              <a:spcBef>
                <a:spcPct val="20000"/>
              </a:spcBef>
              <a:spcAft>
                <a:spcPct val="0"/>
              </a:spcAft>
              <a:buChar char="–"/>
              <a:defRPr sz="1800">
                <a:solidFill>
                  <a:schemeClr val="tx1"/>
                </a:solidFill>
                <a:effectLst>
                  <a:outerShdw blurRad="38100" dist="38100" dir="2700000" algn="tl">
                    <a:srgbClr val="000000"/>
                  </a:outerShdw>
                </a:effectLst>
                <a:latin typeface="Book Antiqua" panose="02040602050305030304" pitchFamily="18" charset="0"/>
                <a:cs typeface="+mn-cs"/>
              </a:defRPr>
            </a:lvl4pPr>
            <a:lvl5pPr marL="20574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Book Antiqua" panose="02040602050305030304" pitchFamily="18" charset="0"/>
                <a:cs typeface="+mn-cs"/>
              </a:defRPr>
            </a:lvl5pPr>
            <a:lvl6pPr marL="25146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9pPr>
          </a:lstStyle>
          <a:p>
            <a:pPr>
              <a:buClr>
                <a:schemeClr val="tx1">
                  <a:lumMod val="10000"/>
                </a:schemeClr>
              </a:buClr>
              <a:buFont typeface="Arial" panose="020B0604020202020204" pitchFamily="34" charset="0"/>
              <a:buChar char="•"/>
            </a:pPr>
            <a:r>
              <a:rPr lang="en-GB" b="1" kern="0" dirty="0" smtClean="0"/>
              <a:t>Conference on Disarmament (CD)</a:t>
            </a:r>
            <a:r>
              <a:rPr lang="en-GB" kern="0" dirty="0" smtClean="0"/>
              <a:t/>
            </a:r>
            <a:br>
              <a:rPr lang="en-GB" kern="0" dirty="0" smtClean="0"/>
            </a:br>
            <a:r>
              <a:rPr lang="en-GB" i="1" dirty="0" smtClean="0"/>
              <a:t>Draft Treaty on the Prevention of Placement of Weapons in Outer Space </a:t>
            </a:r>
            <a:r>
              <a:rPr lang="en-GB" dirty="0" smtClean="0"/>
              <a:t>(PPWT) proposed by China and Russia in 2008 AND 2014</a:t>
            </a:r>
          </a:p>
          <a:p>
            <a:pPr>
              <a:buClr>
                <a:schemeClr val="tx1">
                  <a:lumMod val="10000"/>
                </a:schemeClr>
              </a:buClr>
              <a:buFont typeface="Arial" panose="020B0604020202020204" pitchFamily="34" charset="0"/>
              <a:buChar char="•"/>
            </a:pPr>
            <a:r>
              <a:rPr lang="en-GB" sz="2000" dirty="0" smtClean="0"/>
              <a:t>“while the existing international agreements related to outer space and the legal regime thereof play a positive role in regulating outer space activities, however they are unable to fully prevent the placement of weapons in outer space.”</a:t>
            </a:r>
          </a:p>
          <a:p>
            <a:pPr>
              <a:buClr>
                <a:schemeClr val="tx1">
                  <a:lumMod val="10000"/>
                </a:schemeClr>
              </a:buClr>
              <a:buFont typeface="Arial" panose="020B0604020202020204" pitchFamily="34" charset="0"/>
              <a:buChar char="•"/>
            </a:pPr>
            <a:endParaRPr lang="en-GB" dirty="0" smtClean="0"/>
          </a:p>
          <a:p>
            <a:pPr>
              <a:buClr>
                <a:schemeClr val="tx1">
                  <a:lumMod val="10000"/>
                </a:schemeClr>
              </a:buClr>
              <a:buFont typeface="Arial" panose="020B0604020202020204" pitchFamily="34" charset="0"/>
              <a:buChar char="•"/>
            </a:pPr>
            <a:endParaRPr lang="en-GB" dirty="0" smtClean="0"/>
          </a:p>
          <a:p>
            <a:pPr>
              <a:buClr>
                <a:schemeClr val="tx1">
                  <a:lumMod val="10000"/>
                </a:schemeClr>
              </a:buClr>
              <a:buFont typeface="Arial" panose="020B0604020202020204" pitchFamily="34" charset="0"/>
              <a:buChar char="•"/>
            </a:pPr>
            <a:endParaRPr lang="en-GB" dirty="0"/>
          </a:p>
          <a:p>
            <a:pPr>
              <a:buClr>
                <a:schemeClr val="tx1">
                  <a:lumMod val="10000"/>
                </a:schemeClr>
              </a:buClr>
              <a:buFont typeface="Arial" panose="020B0604020202020204" pitchFamily="34" charset="0"/>
              <a:buChar char="•"/>
            </a:pPr>
            <a:endParaRPr lang="en-GB" kern="0" dirty="0" smtClean="0"/>
          </a:p>
        </p:txBody>
      </p:sp>
      <p:sp>
        <p:nvSpPr>
          <p:cNvPr id="7" name="TextBox 6"/>
          <p:cNvSpPr txBox="1"/>
          <p:nvPr/>
        </p:nvSpPr>
        <p:spPr>
          <a:xfrm>
            <a:off x="263764" y="3914804"/>
            <a:ext cx="8713373" cy="181588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0" indent="0">
              <a:buNone/>
            </a:pPr>
            <a:r>
              <a:rPr lang="en-GB" sz="1400" dirty="0" smtClean="0"/>
              <a:t>States undertake NOT to</a:t>
            </a:r>
          </a:p>
          <a:p>
            <a:pPr marL="0" indent="0">
              <a:buNone/>
            </a:pPr>
            <a:r>
              <a:rPr lang="en-GB" sz="1400" dirty="0" smtClean="0"/>
              <a:t>(</a:t>
            </a:r>
            <a:r>
              <a:rPr lang="en-GB" sz="1400" dirty="0"/>
              <a:t>a) place any weapons in outer space, </a:t>
            </a:r>
          </a:p>
          <a:p>
            <a:pPr marL="0" indent="0">
              <a:buNone/>
            </a:pPr>
            <a:r>
              <a:rPr lang="en-GB" sz="1400" dirty="0"/>
              <a:t>(b) resort to the threat or use of force against outer space objects of States Parties,</a:t>
            </a:r>
            <a:br>
              <a:rPr lang="en-GB" sz="1400" dirty="0"/>
            </a:br>
            <a:r>
              <a:rPr lang="en-GB" sz="1400" dirty="0"/>
              <a:t> (c) engage in outer space activities inconsistent with the subject matter and the purpose of this Treaty, and </a:t>
            </a:r>
          </a:p>
          <a:p>
            <a:pPr marL="0" indent="0">
              <a:buNone/>
            </a:pPr>
            <a:r>
              <a:rPr lang="en-GB" sz="1400" dirty="0"/>
              <a:t>(d) assist or incite other States, intergovernmental organisations or nongovernmental entities to participate in activities inconsistent with the subject matter and the purpose of the Treaty</a:t>
            </a:r>
          </a:p>
          <a:p>
            <a:endParaRPr lang="en-GB" sz="1400" dirty="0"/>
          </a:p>
        </p:txBody>
      </p:sp>
      <p:sp>
        <p:nvSpPr>
          <p:cNvPr id="8" name="Rectangle 7"/>
          <p:cNvSpPr/>
          <p:nvPr/>
        </p:nvSpPr>
        <p:spPr>
          <a:xfrm>
            <a:off x="384410" y="5870688"/>
            <a:ext cx="8683899" cy="892552"/>
          </a:xfrm>
          <a:prstGeom prst="rect">
            <a:avLst/>
          </a:prstGeom>
        </p:spPr>
        <p:txBody>
          <a:bodyPr wrap="square">
            <a:spAutoFit/>
          </a:bodyPr>
          <a:lstStyle/>
          <a:p>
            <a:pPr marL="0" indent="0" algn="ctr">
              <a:buClr>
                <a:schemeClr val="tx1">
                  <a:lumMod val="10000"/>
                </a:schemeClr>
              </a:buClr>
              <a:buNone/>
            </a:pPr>
            <a:r>
              <a:rPr lang="en-GB" sz="2800" b="1" dirty="0">
                <a:solidFill>
                  <a:schemeClr val="tx1">
                    <a:lumMod val="10000"/>
                  </a:schemeClr>
                </a:solidFill>
                <a:latin typeface="Book Antiqua" panose="02040602050305030304" pitchFamily="18" charset="0"/>
              </a:rPr>
              <a:t>“fundamentally flawed</a:t>
            </a:r>
            <a:r>
              <a:rPr lang="en-GB" sz="2800" b="1" dirty="0" smtClean="0">
                <a:solidFill>
                  <a:schemeClr val="tx1">
                    <a:lumMod val="10000"/>
                  </a:schemeClr>
                </a:solidFill>
                <a:latin typeface="Book Antiqua" panose="02040602050305030304" pitchFamily="18" charset="0"/>
              </a:rPr>
              <a:t>”</a:t>
            </a:r>
            <a:br>
              <a:rPr lang="en-GB" sz="2800" b="1" dirty="0" smtClean="0">
                <a:solidFill>
                  <a:schemeClr val="tx1">
                    <a:lumMod val="10000"/>
                  </a:schemeClr>
                </a:solidFill>
                <a:latin typeface="Book Antiqua" panose="02040602050305030304" pitchFamily="18" charset="0"/>
              </a:rPr>
            </a:br>
            <a:r>
              <a:rPr lang="en-GB" sz="2400" dirty="0" smtClean="0">
                <a:solidFill>
                  <a:schemeClr val="tx1">
                    <a:lumMod val="10000"/>
                  </a:schemeClr>
                </a:solidFill>
                <a:latin typeface="Book Antiqua" panose="02040602050305030304" pitchFamily="18" charset="0"/>
              </a:rPr>
              <a:t>US response to the Draft Treaty</a:t>
            </a:r>
            <a:endParaRPr lang="en-GB" sz="2400" dirty="0">
              <a:solidFill>
                <a:schemeClr val="tx1">
                  <a:lumMod val="10000"/>
                </a:schemeClr>
              </a:solidFill>
              <a:latin typeface="Book Antiqua" panose="02040602050305030304" pitchFamily="18" charset="0"/>
            </a:endParaRPr>
          </a:p>
        </p:txBody>
      </p:sp>
    </p:spTree>
    <p:extLst>
      <p:ext uri="{BB962C8B-B14F-4D97-AF65-F5344CB8AC3E}">
        <p14:creationId xmlns:p14="http://schemas.microsoft.com/office/powerpoint/2010/main" val="250897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589159" y="-69206"/>
            <a:ext cx="8229600" cy="713929"/>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rtl="0" fontAlgn="base">
              <a:spcBef>
                <a:spcPct val="0"/>
              </a:spcBef>
              <a:spcAft>
                <a:spcPct val="0"/>
              </a:spcAft>
              <a:defRPr sz="4400">
                <a:solidFill>
                  <a:schemeClr val="tx2"/>
                </a:solidFill>
                <a:effectLst>
                  <a:outerShdw blurRad="38100" dist="38100" dir="2700000" algn="tl">
                    <a:srgbClr val="000000"/>
                  </a:outerShdw>
                </a:effectLst>
                <a:latin typeface="Book Antiqua" panose="02040602050305030304" pitchFamily="18" charset="0"/>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en-GB" sz="4000" b="1" kern="0" dirty="0" smtClean="0"/>
              <a:t>International efforts to fill the gap</a:t>
            </a:r>
            <a:endParaRPr lang="en-GB" sz="4000" b="1" kern="0" dirty="0"/>
          </a:p>
        </p:txBody>
      </p:sp>
      <p:sp>
        <p:nvSpPr>
          <p:cNvPr id="6" name="Content Placeholder 2"/>
          <p:cNvSpPr txBox="1">
            <a:spLocks/>
          </p:cNvSpPr>
          <p:nvPr/>
        </p:nvSpPr>
        <p:spPr bwMode="auto">
          <a:xfrm>
            <a:off x="240769" y="620688"/>
            <a:ext cx="8926380" cy="59766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70000"/>
              <a:buFont typeface="Wingdings" pitchFamily="2" charset="2"/>
              <a:buChar char="u"/>
              <a:defRPr sz="2800">
                <a:solidFill>
                  <a:schemeClr val="tx1"/>
                </a:solidFill>
                <a:effectLst>
                  <a:outerShdw blurRad="38100" dist="38100" dir="2700000" algn="tl">
                    <a:srgbClr val="000000"/>
                  </a:outerShdw>
                </a:effectLst>
                <a:latin typeface="Book Antiqua" panose="02040602050305030304" pitchFamily="18" charset="0"/>
                <a:ea typeface="+mn-ea"/>
                <a:cs typeface="+mn-cs"/>
              </a:defRPr>
            </a:lvl1pPr>
            <a:lvl2pPr marL="742950" indent="-285750" algn="l" rtl="0" fontAlgn="base">
              <a:spcBef>
                <a:spcPct val="20000"/>
              </a:spcBef>
              <a:spcAft>
                <a:spcPct val="0"/>
              </a:spcAft>
              <a:buChar char="–"/>
              <a:defRPr sz="2400">
                <a:solidFill>
                  <a:schemeClr val="tx1"/>
                </a:solidFill>
                <a:effectLst>
                  <a:outerShdw blurRad="38100" dist="38100" dir="2700000" algn="tl">
                    <a:srgbClr val="000000"/>
                  </a:outerShdw>
                </a:effectLst>
                <a:latin typeface="Book Antiqua" panose="02040602050305030304" pitchFamily="18" charset="0"/>
                <a:cs typeface="+mn-cs"/>
              </a:defRPr>
            </a:lvl2pPr>
            <a:lvl3pPr marL="1143000" indent="-228600" algn="l" rtl="0" fontAlgn="base">
              <a:spcBef>
                <a:spcPct val="20000"/>
              </a:spcBef>
              <a:spcAft>
                <a:spcPct val="0"/>
              </a:spcAft>
              <a:buClr>
                <a:schemeClr val="tx2"/>
              </a:buClr>
              <a:buSzPct val="70000"/>
              <a:buFont typeface="Wingdings" pitchFamily="2" charset="2"/>
              <a:buChar char="u"/>
              <a:defRPr sz="2000">
                <a:solidFill>
                  <a:schemeClr val="tx1"/>
                </a:solidFill>
                <a:effectLst>
                  <a:outerShdw blurRad="38100" dist="38100" dir="2700000" algn="tl">
                    <a:srgbClr val="000000"/>
                  </a:outerShdw>
                </a:effectLst>
                <a:latin typeface="Book Antiqua" panose="02040602050305030304" pitchFamily="18" charset="0"/>
                <a:cs typeface="+mn-cs"/>
              </a:defRPr>
            </a:lvl3pPr>
            <a:lvl4pPr marL="1600200" indent="-228600" algn="l" rtl="0" fontAlgn="base">
              <a:spcBef>
                <a:spcPct val="20000"/>
              </a:spcBef>
              <a:spcAft>
                <a:spcPct val="0"/>
              </a:spcAft>
              <a:buChar char="–"/>
              <a:defRPr sz="1800">
                <a:solidFill>
                  <a:schemeClr val="tx1"/>
                </a:solidFill>
                <a:effectLst>
                  <a:outerShdw blurRad="38100" dist="38100" dir="2700000" algn="tl">
                    <a:srgbClr val="000000"/>
                  </a:outerShdw>
                </a:effectLst>
                <a:latin typeface="Book Antiqua" panose="02040602050305030304" pitchFamily="18" charset="0"/>
                <a:cs typeface="+mn-cs"/>
              </a:defRPr>
            </a:lvl4pPr>
            <a:lvl5pPr marL="20574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Book Antiqua" panose="02040602050305030304" pitchFamily="18" charset="0"/>
                <a:cs typeface="+mn-cs"/>
              </a:defRPr>
            </a:lvl5pPr>
            <a:lvl6pPr marL="25146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70000"/>
              <a:buFont typeface="Wingdings" pitchFamily="2" charset="2"/>
              <a:buChar char="u"/>
              <a:defRPr sz="1800">
                <a:solidFill>
                  <a:schemeClr val="tx1"/>
                </a:solidFill>
                <a:effectLst>
                  <a:outerShdw blurRad="38100" dist="38100" dir="2700000" algn="tl">
                    <a:srgbClr val="000000"/>
                  </a:outerShdw>
                </a:effectLst>
                <a:latin typeface="+mn-lt"/>
                <a:cs typeface="+mn-cs"/>
              </a:defRPr>
            </a:lvl9pPr>
          </a:lstStyle>
          <a:p>
            <a:pPr>
              <a:buClr>
                <a:schemeClr val="tx1">
                  <a:lumMod val="10000"/>
                </a:schemeClr>
              </a:buClr>
              <a:buFont typeface="Arial" panose="020B0604020202020204" pitchFamily="34" charset="0"/>
              <a:buChar char="•"/>
            </a:pPr>
            <a:r>
              <a:rPr lang="en-GB" b="1" kern="0" dirty="0" smtClean="0"/>
              <a:t>International Code of Conduct for Outer Space Activities (later version 2014)</a:t>
            </a:r>
            <a:endParaRPr lang="en-GB" b="1" kern="0" dirty="0"/>
          </a:p>
          <a:p>
            <a:pPr marL="0" indent="0">
              <a:buNone/>
            </a:pPr>
            <a:r>
              <a:rPr lang="en-GB" dirty="0" smtClean="0"/>
              <a:t>“ </a:t>
            </a:r>
            <a:r>
              <a:rPr lang="en-GB" i="1" dirty="0">
                <a:solidFill>
                  <a:schemeClr val="tx1">
                    <a:lumMod val="10000"/>
                  </a:schemeClr>
                </a:solidFill>
              </a:rPr>
              <a:t>voluntary ‘rules of the road’</a:t>
            </a:r>
            <a:r>
              <a:rPr lang="en-GB" dirty="0">
                <a:solidFill>
                  <a:schemeClr val="tx1">
                    <a:lumMod val="10000"/>
                  </a:schemeClr>
                </a:solidFill>
              </a:rPr>
              <a:t>, </a:t>
            </a:r>
            <a:r>
              <a:rPr lang="en-GB" dirty="0"/>
              <a:t>grounded in best practices among space actors, offer a pragmatic approach to achieving, and strengthening, adherence to norms of behaviour in </a:t>
            </a:r>
            <a:r>
              <a:rPr lang="en-GB" dirty="0" smtClean="0"/>
              <a:t>space”</a:t>
            </a:r>
            <a:endParaRPr lang="en-GB" b="1" dirty="0"/>
          </a:p>
          <a:p>
            <a:pPr marL="0" indent="0">
              <a:buClr>
                <a:schemeClr val="tx1">
                  <a:lumMod val="10000"/>
                </a:schemeClr>
              </a:buClr>
              <a:buNone/>
            </a:pPr>
            <a:r>
              <a:rPr lang="en-GB" dirty="0" smtClean="0"/>
              <a:t>All States should take:</a:t>
            </a:r>
          </a:p>
          <a:p>
            <a:pPr>
              <a:buClr>
                <a:schemeClr val="tx1">
                  <a:lumMod val="10000"/>
                </a:schemeClr>
              </a:buClr>
              <a:buFont typeface="Arial" panose="020B0604020202020204" pitchFamily="34" charset="0"/>
              <a:buChar char="•"/>
            </a:pPr>
            <a:r>
              <a:rPr lang="en-GB" dirty="0" smtClean="0"/>
              <a:t> “measures </a:t>
            </a:r>
            <a:r>
              <a:rPr lang="en-GB" dirty="0"/>
              <a:t>to prevent space from becoming an area of conflict”</a:t>
            </a:r>
          </a:p>
          <a:p>
            <a:pPr>
              <a:buClr>
                <a:schemeClr val="tx1">
                  <a:lumMod val="10000"/>
                </a:schemeClr>
              </a:buClr>
              <a:buFont typeface="Arial" panose="020B0604020202020204" pitchFamily="34" charset="0"/>
              <a:buChar char="•"/>
            </a:pPr>
            <a:r>
              <a:rPr lang="en-GB" dirty="0" smtClean="0"/>
              <a:t>"refrain </a:t>
            </a:r>
            <a:r>
              <a:rPr lang="en-GB" dirty="0"/>
              <a:t>from the threat or use of force </a:t>
            </a:r>
            <a:r>
              <a:rPr lang="en-GB" dirty="0" smtClean="0"/>
              <a:t>against the territorial integrity or political independence of any state, or </a:t>
            </a:r>
            <a:r>
              <a:rPr lang="en-GB" dirty="0"/>
              <a:t>in any manner inconsistent with the </a:t>
            </a:r>
            <a:r>
              <a:rPr lang="en-GB" dirty="0" smtClean="0"/>
              <a:t>purposes of the Charter </a:t>
            </a:r>
            <a:r>
              <a:rPr lang="en-GB" dirty="0"/>
              <a:t>of the United </a:t>
            </a:r>
            <a:r>
              <a:rPr lang="en-GB" dirty="0" smtClean="0"/>
              <a:t>Nations”</a:t>
            </a:r>
            <a:endParaRPr lang="en-GB" dirty="0"/>
          </a:p>
          <a:p>
            <a:pPr marL="0" indent="0">
              <a:buNone/>
            </a:pPr>
            <a:endParaRPr lang="en-GB" dirty="0" smtClean="0"/>
          </a:p>
          <a:p>
            <a:pPr marL="0" indent="0">
              <a:buNone/>
            </a:pPr>
            <a:endParaRPr lang="en-GB" dirty="0"/>
          </a:p>
          <a:p>
            <a:pPr>
              <a:buClr>
                <a:schemeClr val="tx1">
                  <a:lumMod val="10000"/>
                </a:schemeClr>
              </a:buClr>
              <a:buFont typeface="Arial" panose="020B0604020202020204" pitchFamily="34" charset="0"/>
              <a:buChar char="•"/>
            </a:pPr>
            <a:endParaRPr lang="en-GB" b="1" kern="0" dirty="0" smtClean="0"/>
          </a:p>
          <a:p>
            <a:pPr>
              <a:buClr>
                <a:schemeClr val="tx1">
                  <a:lumMod val="10000"/>
                </a:schemeClr>
              </a:buClr>
              <a:buFont typeface="Arial" panose="020B0604020202020204" pitchFamily="34" charset="0"/>
              <a:buChar char="•"/>
            </a:pPr>
            <a:endParaRPr lang="en-GB" b="1" i="1" kern="0" dirty="0"/>
          </a:p>
          <a:p>
            <a:pPr>
              <a:buClr>
                <a:schemeClr val="tx1">
                  <a:lumMod val="10000"/>
                </a:schemeClr>
              </a:buClr>
              <a:buFont typeface="Arial" panose="020B0604020202020204" pitchFamily="34" charset="0"/>
              <a:buChar char="•"/>
            </a:pPr>
            <a:endParaRPr lang="en-GB" dirty="0" smtClean="0"/>
          </a:p>
          <a:p>
            <a:pPr>
              <a:buClr>
                <a:schemeClr val="tx1">
                  <a:lumMod val="10000"/>
                </a:schemeClr>
              </a:buClr>
              <a:buFont typeface="Arial" panose="020B0604020202020204" pitchFamily="34" charset="0"/>
              <a:buChar char="•"/>
            </a:pPr>
            <a:endParaRPr lang="en-GB" dirty="0" smtClean="0"/>
          </a:p>
          <a:p>
            <a:pPr>
              <a:buClr>
                <a:schemeClr val="tx1">
                  <a:lumMod val="10000"/>
                </a:schemeClr>
              </a:buClr>
              <a:buFont typeface="Arial" panose="020B0604020202020204" pitchFamily="34" charset="0"/>
              <a:buChar char="•"/>
            </a:pPr>
            <a:endParaRPr lang="en-GB" dirty="0"/>
          </a:p>
          <a:p>
            <a:pPr>
              <a:buClr>
                <a:schemeClr val="tx1">
                  <a:lumMod val="10000"/>
                </a:schemeClr>
              </a:buClr>
              <a:buFont typeface="Arial" panose="020B0604020202020204" pitchFamily="34" charset="0"/>
              <a:buChar char="•"/>
            </a:pPr>
            <a:endParaRPr lang="en-GB" kern="0" dirty="0" smtClean="0"/>
          </a:p>
        </p:txBody>
      </p:sp>
    </p:spTree>
    <p:extLst>
      <p:ext uri="{BB962C8B-B14F-4D97-AF65-F5344CB8AC3E}">
        <p14:creationId xmlns:p14="http://schemas.microsoft.com/office/powerpoint/2010/main" val="59309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anim calcmode="lin" valueType="num">
                                      <p:cBhvr additive="base">
                                        <p:cTn id="1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anim calcmode="lin" valueType="num">
                                      <p:cBhvr additive="base">
                                        <p:cTn id="1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Cliff</Template>
  <TotalTime>0</TotalTime>
  <Words>1383</Words>
  <Application>Microsoft Office PowerPoint</Application>
  <PresentationFormat>On-screen Show (4:3)</PresentationFormat>
  <Paragraphs>196</Paragraphs>
  <Slides>20</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 Unicode MS</vt:lpstr>
      <vt:lpstr>PMingLiU</vt:lpstr>
      <vt:lpstr>Arial</vt:lpstr>
      <vt:lpstr>Book Antiqua</vt:lpstr>
      <vt:lpstr>Calibri</vt:lpstr>
      <vt:lpstr>Times New Roman</vt:lpstr>
      <vt:lpstr>Verdana</vt:lpstr>
      <vt:lpstr>Wingdings</vt:lpstr>
      <vt:lpstr>Cliff</vt:lpstr>
      <vt:lpstr>PowerPoint Presentation</vt:lpstr>
      <vt:lpstr>Outline </vt:lpstr>
      <vt:lpstr>PowerPoint Presentation</vt:lpstr>
      <vt:lpstr>PowerPoint Presentation</vt:lpstr>
      <vt:lpstr>The state of the law today</vt:lpstr>
      <vt:lpstr>The state of the law today</vt:lpstr>
      <vt:lpstr>International efforts to fill the gap</vt:lpstr>
      <vt:lpstr>PowerPoint Presentation</vt:lpstr>
      <vt:lpstr>PowerPoint Presentation</vt:lpstr>
      <vt:lpstr>Need for an Manual on International Law Applicable to Military Activities in Outer Space (MILAMOS)</vt:lpstr>
      <vt:lpstr>What is a manual ?</vt:lpstr>
      <vt:lpstr>Examples of international manuals</vt:lpstr>
      <vt:lpstr>Stated purpose of manuals</vt:lpstr>
      <vt:lpstr>Stated objectives of manuals</vt:lpstr>
      <vt:lpstr>Authority of a manual </vt:lpstr>
      <vt:lpstr>The success of a manual </vt:lpstr>
      <vt:lpstr>Examples of issues  that need clarification</vt:lpstr>
      <vt:lpstr>PowerPoint Presentation</vt:lpstr>
      <vt:lpstr>MILAMOS Process</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2016-03-02T02:04:03Z</dcterms:created>
  <dcterms:modified xsi:type="dcterms:W3CDTF">2016-03-02T08:15:47Z</dcterms:modified>
</cp:coreProperties>
</file>